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8" r:id="rId3"/>
    <p:sldId id="273" r:id="rId4"/>
    <p:sldId id="277" r:id="rId5"/>
    <p:sldId id="278" r:id="rId6"/>
    <p:sldId id="279" r:id="rId7"/>
    <p:sldId id="276" r:id="rId8"/>
    <p:sldId id="280" r:id="rId9"/>
    <p:sldId id="269" r:id="rId10"/>
    <p:sldId id="281" r:id="rId11"/>
    <p:sldId id="257" r:id="rId12"/>
    <p:sldId id="260" r:id="rId13"/>
    <p:sldId id="282" r:id="rId14"/>
    <p:sldId id="283" r:id="rId15"/>
    <p:sldId id="284" r:id="rId16"/>
    <p:sldId id="285" r:id="rId17"/>
    <p:sldId id="288" r:id="rId18"/>
    <p:sldId id="274" r:id="rId19"/>
    <p:sldId id="286" r:id="rId20"/>
    <p:sldId id="29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6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3656C-0EA3-408C-BAA4-B14022CE66AA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1D770-1E3A-4068-8773-94408BE38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48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Scientific</a:t>
            </a:r>
            <a:r>
              <a:rPr lang="en-US" baseline="0" dirty="0" smtClean="0"/>
              <a:t>ally proven: is a misnomer</a:t>
            </a: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Legal: Beyond reasonable doubt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1D770-1E3A-4068-8773-94408BE384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00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A50C03A-86FB-48C7-9C33-D41EBD7C53C9}" type="slidenum">
              <a:rPr lang="en-US" sz="1200" smtClean="0"/>
              <a:pPr/>
              <a:t>17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6BC2-D01D-4DFD-8054-7E068A9DCB03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D748-DDBF-4E2A-A431-11A3EB73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3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6BC2-D01D-4DFD-8054-7E068A9DCB03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D748-DDBF-4E2A-A431-11A3EB73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7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6BC2-D01D-4DFD-8054-7E068A9DCB03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D748-DDBF-4E2A-A431-11A3EB73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6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6BC2-D01D-4DFD-8054-7E068A9DCB03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D748-DDBF-4E2A-A431-11A3EB73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5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6BC2-D01D-4DFD-8054-7E068A9DCB03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D748-DDBF-4E2A-A431-11A3EB73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3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6BC2-D01D-4DFD-8054-7E068A9DCB03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D748-DDBF-4E2A-A431-11A3EB73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9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6BC2-D01D-4DFD-8054-7E068A9DCB03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D748-DDBF-4E2A-A431-11A3EB73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5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6BC2-D01D-4DFD-8054-7E068A9DCB03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D748-DDBF-4E2A-A431-11A3EB73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2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6BC2-D01D-4DFD-8054-7E068A9DCB03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D748-DDBF-4E2A-A431-11A3EB73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2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6BC2-D01D-4DFD-8054-7E068A9DCB03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D748-DDBF-4E2A-A431-11A3EB73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5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6BC2-D01D-4DFD-8054-7E068A9DCB03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D748-DDBF-4E2A-A431-11A3EB73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8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26BC2-D01D-4DFD-8054-7E068A9DCB03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1D748-DDBF-4E2A-A431-11A3EB73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5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rut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Axiom" TargetMode="External"/><Relationship Id="rId4" Type="http://schemas.openxmlformats.org/officeDocument/2006/relationships/hyperlink" Target="http://en.wikipedia.org/wiki/Proposition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s.cmu.edu/~bryant/boolean/macgregor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hinook_helicopte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llinois-ece584@googlegroups.com" TargetMode="External"/><Relationship Id="rId2" Type="http://schemas.openxmlformats.org/officeDocument/2006/relationships/hyperlink" Target="http://engr-courses.engr.illinois.edu/ece584/index.s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Lecture 1: Introduction to Embedded System Verification CS/ECE584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4</a:t>
            </a:r>
            <a:r>
              <a:rPr lang="en-US" baseline="30000" dirty="0" smtClean="0"/>
              <a:t>th</a:t>
            </a:r>
            <a:r>
              <a:rPr lang="en-US" dirty="0" smtClean="0"/>
              <a:t> 2012</a:t>
            </a:r>
          </a:p>
          <a:p>
            <a:r>
              <a:rPr lang="en-US" dirty="0" err="1" smtClean="0"/>
              <a:t>Sayan</a:t>
            </a:r>
            <a:r>
              <a:rPr lang="en-US" dirty="0" smtClean="0"/>
              <a:t> </a:t>
            </a:r>
            <a:r>
              <a:rPr lang="en-US" dirty="0" err="1" smtClean="0"/>
              <a:t>Mitra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8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 History of Mechanized Reasoning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Gottfried </a:t>
            </a:r>
            <a:r>
              <a:rPr lang="en-US" dirty="0" err="1" smtClean="0"/>
              <a:t>Liebniz</a:t>
            </a:r>
            <a:r>
              <a:rPr lang="en-US" dirty="0" smtClean="0"/>
              <a:t> (1646-1716) proposed the development of a “formal system” that would reduce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proving validity of statements </a:t>
            </a:r>
            <a:r>
              <a:rPr lang="en-US" dirty="0" smtClean="0"/>
              <a:t>to calculations</a:t>
            </a:r>
          </a:p>
          <a:p>
            <a:pPr lvl="1"/>
            <a:r>
              <a:rPr lang="en-US" dirty="0" smtClean="0"/>
              <a:t>Settle all controversy on any subject whatsoever could be settled by “taking their pens in their hands and calculating”</a:t>
            </a:r>
          </a:p>
          <a:p>
            <a:pPr lvl="1"/>
            <a:r>
              <a:rPr lang="en-US" dirty="0" smtClean="0"/>
              <a:t>Reasoning without worrying about the veracity of individual propositions or statements</a:t>
            </a:r>
          </a:p>
        </p:txBody>
      </p:sp>
    </p:spTree>
    <p:extLst>
      <p:ext uri="{BB962C8B-B14F-4D97-AF65-F5344CB8AC3E}">
        <p14:creationId xmlns:p14="http://schemas.microsoft.com/office/powerpoint/2010/main" val="11645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Digging deeper into Proofs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a Proof</a:t>
            </a:r>
            <a:r>
              <a:rPr lang="en-US" dirty="0"/>
              <a:t>?</a:t>
            </a:r>
            <a:r>
              <a:rPr lang="en-US" dirty="0" smtClean="0"/>
              <a:t> </a:t>
            </a:r>
          </a:p>
          <a:p>
            <a:r>
              <a:rPr lang="en-US" dirty="0"/>
              <a:t>A </a:t>
            </a:r>
            <a:r>
              <a:rPr lang="en-US" b="1" dirty="0"/>
              <a:t>proof</a:t>
            </a:r>
            <a:r>
              <a:rPr lang="en-US" dirty="0"/>
              <a:t> is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sufficient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evidence</a:t>
            </a:r>
            <a:r>
              <a:rPr lang="en-US" dirty="0"/>
              <a:t> for the </a:t>
            </a:r>
            <a:r>
              <a:rPr lang="en-US" dirty="0">
                <a:hlinkClick r:id="rId3" tooltip="Truth"/>
              </a:rPr>
              <a:t>truth</a:t>
            </a:r>
            <a:r>
              <a:rPr lang="en-US" dirty="0"/>
              <a:t> of a </a:t>
            </a:r>
            <a:r>
              <a:rPr lang="en-US" dirty="0">
                <a:hlinkClick r:id="rId4" tooltip="Proposition"/>
              </a:rPr>
              <a:t>proposition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smtClean="0"/>
              <a:t>Real world and science: Evidence is drawn from nature and experiments</a:t>
            </a:r>
          </a:p>
          <a:p>
            <a:pPr lvl="1"/>
            <a:r>
              <a:rPr lang="en-US" dirty="0" smtClean="0"/>
              <a:t>Law: Evidence comes from witnesses and forensics; “principle of beyond sufficient doubt”	</a:t>
            </a:r>
          </a:p>
          <a:p>
            <a:pPr lvl="1"/>
            <a:r>
              <a:rPr lang="en-US" dirty="0" smtClean="0"/>
              <a:t>A mathematical</a:t>
            </a:r>
            <a:r>
              <a:rPr lang="en-US" dirty="0"/>
              <a:t> </a:t>
            </a:r>
            <a:r>
              <a:rPr lang="en-US" b="1" dirty="0"/>
              <a:t>proof</a:t>
            </a:r>
            <a:r>
              <a:rPr lang="en-US" dirty="0"/>
              <a:t> </a:t>
            </a:r>
            <a:r>
              <a:rPr lang="en-US" dirty="0" smtClean="0"/>
              <a:t>of a proposition is sequence of unambiguous statements that demonstrate its validity assuming some </a:t>
            </a:r>
            <a:r>
              <a:rPr lang="en-US" dirty="0" smtClean="0">
                <a:hlinkClick r:id="rId5" tooltip="Axiom"/>
              </a:rPr>
              <a:t>axioms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Euclid’s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Axioms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A </a:t>
            </a:r>
            <a:r>
              <a:rPr lang="en-US" sz="1600" dirty="0"/>
              <a:t>straight line segment can be drawn joining any two points.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Any </a:t>
            </a:r>
            <a:r>
              <a:rPr lang="en-US" sz="1600" dirty="0"/>
              <a:t>straight line segment can be extended indefinitely in a straight line.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Given </a:t>
            </a:r>
            <a:r>
              <a:rPr lang="en-US" sz="1600" dirty="0"/>
              <a:t>any straight line segment, a circle can be drawn having the segment as radius and one endpoint as center.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All</a:t>
            </a:r>
            <a:r>
              <a:rPr lang="en-US" sz="1600" dirty="0"/>
              <a:t> right angles are congruent.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Given </a:t>
            </a:r>
            <a:r>
              <a:rPr lang="en-US" sz="1600" dirty="0"/>
              <a:t>any straight line and a point not on it, there "exists one and only one straight line which passes" through that point and never intersects the first line, no matter how far they are extended. </a:t>
            </a:r>
            <a:endParaRPr lang="en-US" sz="1600" dirty="0" smtClean="0"/>
          </a:p>
          <a:p>
            <a:r>
              <a:rPr lang="en-US" sz="2000" dirty="0" smtClean="0"/>
              <a:t>Theorems: Statements about objects in plane </a:t>
            </a:r>
            <a:r>
              <a:rPr lang="en-US" sz="2000" dirty="0" err="1" smtClean="0"/>
              <a:t>geometr</a:t>
            </a:r>
            <a:endParaRPr lang="en-US" sz="2000" dirty="0" smtClean="0"/>
          </a:p>
          <a:p>
            <a:pPr lvl="1"/>
            <a:r>
              <a:rPr lang="en-US" sz="1600" dirty="0" smtClean="0"/>
              <a:t>Sum of angles of a triangle equals 180 degrees</a:t>
            </a:r>
          </a:p>
          <a:p>
            <a:pPr lvl="1"/>
            <a:r>
              <a:rPr lang="en-US" sz="1600" dirty="0" smtClean="0"/>
              <a:t>Pythagoras’ Theorem</a:t>
            </a:r>
          </a:p>
          <a:p>
            <a:pPr lvl="1"/>
            <a:r>
              <a:rPr lang="en-US" sz="1600" dirty="0" smtClean="0"/>
              <a:t>…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905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Propositional Logic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6868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Syntax </a:t>
                </a:r>
                <a:r>
                  <a:rPr lang="en-US" sz="2800" dirty="0" smtClean="0"/>
                  <a:t>(rules for constructing well formed sentences)</a:t>
                </a:r>
              </a:p>
              <a:p>
                <a:pPr lvl="1"/>
                <a:r>
                  <a:rPr lang="en-US" sz="2400" dirty="0" smtClean="0"/>
                  <a:t>Countable set of (atomic) propositions PS: P1, P2, P3, …</a:t>
                </a:r>
              </a:p>
              <a:p>
                <a:pPr lvl="1"/>
                <a:r>
                  <a:rPr lang="en-US" sz="2400" dirty="0" smtClean="0"/>
                  <a:t>S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True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False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¬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⋀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nary>
                          <m:naryPr>
                            <m:chr m:val="⋁"/>
                            <m:subHide m:val="on"/>
                            <m:supHide m:val="on"/>
                            <m:ctrlP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nary>
                      </m:e>
                    </m:d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|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≡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| (S),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:r>
                  <a:rPr lang="en-US" sz="2400" i="1" dirty="0" smtClean="0"/>
                  <a:t>p</a:t>
                </a:r>
                <a:r>
                  <a:rPr lang="en-US" sz="2400" i="1" baseline="-25000" dirty="0" smtClean="0"/>
                  <a:t>2 </a:t>
                </a:r>
                <a:r>
                  <a:rPr lang="en-US" sz="2400" dirty="0" smtClean="0"/>
                  <a:t>are variables of type </a:t>
                </a:r>
                <a:endParaRPr lang="en-US" sz="2400" baseline="-25000" dirty="0" smtClean="0"/>
              </a:p>
              <a:p>
                <a:pPr lvl="1"/>
                <a:endParaRPr lang="en-US" sz="2400" dirty="0" smtClean="0"/>
              </a:p>
              <a:p>
                <a:r>
                  <a:rPr lang="en-US" dirty="0" smtClean="0"/>
                  <a:t>Example: PS = A, B, C then the following are well-formed propositional statements</a:t>
                </a:r>
              </a:p>
              <a:p>
                <a:pPr lvl="2"/>
                <a:r>
                  <a:rPr lang="en-US" sz="2000" dirty="0" smtClean="0"/>
                  <a:t>A, (A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∧</m:t>
                    </m:r>
                  </m:oMath>
                </a14:m>
                <a:r>
                  <a:rPr lang="en-US" sz="2000" dirty="0" smtClean="0"/>
                  <a:t> B), (A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∧</m:t>
                    </m:r>
                  </m:oMath>
                </a14:m>
                <a:r>
                  <a:rPr lang="en-US" sz="2000" dirty="0"/>
                  <a:t> B</a:t>
                </a:r>
                <a:r>
                  <a:rPr lang="en-US" sz="2000" dirty="0" smtClean="0"/>
                  <a:t>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000" dirty="0" smtClean="0"/>
                  <a:t> (C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∨</m:t>
                    </m:r>
                  </m:oMath>
                </a14:m>
                <a:r>
                  <a:rPr lang="en-US" sz="2000" dirty="0" smtClean="0"/>
                  <a:t> A), True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000" dirty="0" smtClean="0"/>
                  <a:t> A, …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686800" cy="4525963"/>
              </a:xfrm>
              <a:blipFill rotWithShape="1">
                <a:blip r:embed="rId2"/>
                <a:stretch>
                  <a:fillRect l="-1614" t="-1213" r="-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59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 of Propositional Logic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1"/>
                <a:ext cx="8229600" cy="34290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Let PROPS be the set of all possible propositional logic statements</a:t>
                </a:r>
              </a:p>
              <a:p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Semantics </a:t>
                </a:r>
                <a:r>
                  <a:rPr lang="en-US" sz="2400" dirty="0" smtClean="0"/>
                  <a:t>defines a truth value functions or </a:t>
                </a: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valuations</a:t>
                </a:r>
                <a:r>
                  <a:rPr lang="en-US" sz="2400" dirty="0" smtClean="0"/>
                  <a:t> v that maps each proposition PS to a truth </a:t>
                </a:r>
                <a:r>
                  <a:rPr lang="en-US" sz="2400" dirty="0"/>
                  <a:t>value (T or F</a:t>
                </a:r>
                <a:r>
                  <a:rPr lang="en-US" sz="2400" dirty="0" smtClean="0"/>
                  <a:t>), v: PS</a:t>
                </a:r>
                <a:r>
                  <a:rPr lang="en-US" sz="2400" dirty="0" smtClean="0">
                    <a:sym typeface="Wingdings" pitchFamily="2" charset="2"/>
                  </a:rPr>
                  <a:t> {T, F} and by extension a valuation </a:t>
                </a:r>
                <a:r>
                  <a:rPr lang="en-US" sz="2400" dirty="0" err="1" smtClean="0">
                    <a:sym typeface="Wingdings" pitchFamily="2" charset="2"/>
                  </a:rPr>
                  <a:t>v’:PROPS</a:t>
                </a:r>
                <a:r>
                  <a:rPr lang="en-US" sz="2400" dirty="0" smtClean="0">
                    <a:sym typeface="Wingdings" pitchFamily="2" charset="2"/>
                  </a:rPr>
                  <a:t>{T,F}</a:t>
                </a:r>
                <a:endParaRPr lang="en-US" sz="2400" dirty="0" smtClean="0"/>
              </a:p>
              <a:p>
                <a:pPr lvl="1"/>
                <a:r>
                  <a:rPr lang="en-US" sz="2000" dirty="0" smtClean="0"/>
                  <a:t>The valuation of a statement is inductively defined by the valuation of the propositions and the truth table of the operators</a:t>
                </a:r>
              </a:p>
              <a:p>
                <a:pPr lvl="1"/>
                <a:r>
                  <a:rPr lang="en-US" sz="2000" dirty="0" smtClean="0"/>
                  <a:t>Example (cont.): if v(A) = T, v(B) = T, v(C)= F then </a:t>
                </a:r>
                <a:r>
                  <a:rPr lang="en-US" sz="2000" dirty="0"/>
                  <a:t>A, </a:t>
                </a:r>
                <a:r>
                  <a:rPr lang="en-US" sz="2000" dirty="0" smtClean="0"/>
                  <a:t>v’(A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∧</m:t>
                    </m:r>
                  </m:oMath>
                </a14:m>
                <a:r>
                  <a:rPr lang="en-US" sz="2000" dirty="0"/>
                  <a:t> B</a:t>
                </a:r>
                <a:r>
                  <a:rPr lang="en-US" sz="2000" dirty="0" smtClean="0"/>
                  <a:t>) = T, v’((A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∧</m:t>
                    </m:r>
                  </m:oMath>
                </a14:m>
                <a:r>
                  <a:rPr lang="en-US" sz="2000" dirty="0"/>
                  <a:t> B)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000" dirty="0"/>
                  <a:t> (C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∨</m:t>
                    </m:r>
                  </m:oMath>
                </a14:m>
                <a:r>
                  <a:rPr lang="en-US" sz="2000" dirty="0"/>
                  <a:t> A</a:t>
                </a:r>
                <a:r>
                  <a:rPr lang="en-US" sz="2000" dirty="0" smtClean="0"/>
                  <a:t>)) = T, v’(True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A) = T, </a:t>
                </a:r>
                <a:r>
                  <a:rPr lang="en-US" sz="2000" dirty="0"/>
                  <a:t>…</a:t>
                </a:r>
              </a:p>
              <a:p>
                <a:pPr lvl="1"/>
                <a:endParaRPr lang="en-US" sz="2000" dirty="0" smtClean="0"/>
              </a:p>
              <a:p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1"/>
                <a:ext cx="8229600" cy="3429000"/>
              </a:xfrm>
              <a:blipFill rotWithShape="1">
                <a:blip r:embed="rId2"/>
                <a:stretch>
                  <a:fillRect l="-963" t="-1421" r="-519" b="-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7848558"/>
                  </p:ext>
                </p:extLst>
              </p:nvPr>
            </p:nvGraphicFramePr>
            <p:xfrm>
              <a:off x="1676400" y="4800600"/>
              <a:ext cx="5486400" cy="192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400"/>
                    <a:gridCol w="914400"/>
                    <a:gridCol w="562708"/>
                    <a:gridCol w="984738"/>
                    <a:gridCol w="914400"/>
                    <a:gridCol w="1195754"/>
                  </a:tblGrid>
                  <a:tr h="45349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smtClean="0">
                                        <a:latin typeface="Cambria Math"/>
                                        <a:ea typeface="Cambria Math"/>
                                      </a:rPr>
                                      <m:t>¬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00" i="1" smtClean="0">
                                    <a:latin typeface="Cambria Math"/>
                                    <a:ea typeface="Cambria Math"/>
                                  </a:rPr>
                                  <m:t>⋀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00" i="1" smtClean="0">
                                    <a:latin typeface="Cambria Math"/>
                                    <a:ea typeface="Cambria Math"/>
                                  </a:rPr>
                                  <m:t>⇒</m:t>
                                </m:r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00" i="1" smtClean="0">
                                    <a:latin typeface="Cambria Math"/>
                                    <a:ea typeface="Cambria Math"/>
                                  </a:rPr>
                                  <m:t>≡</m:t>
                                </m:r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  <a:p>
                          <a:pPr algn="ctr"/>
                          <a:endParaRPr lang="en-US" sz="1600" dirty="0"/>
                        </a:p>
                      </a:txBody>
                      <a:tcPr/>
                    </a:tc>
                  </a:tr>
                  <a:tr h="2625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F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F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T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F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T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T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2625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F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T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F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F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T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F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2625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T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F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T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/>
                            <a:t>F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F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F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2625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T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T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F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T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T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T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7848558"/>
                  </p:ext>
                </p:extLst>
              </p:nvPr>
            </p:nvGraphicFramePr>
            <p:xfrm>
              <a:off x="1676400" y="4800600"/>
              <a:ext cx="5486400" cy="192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400"/>
                    <a:gridCol w="914400"/>
                    <a:gridCol w="562708"/>
                    <a:gridCol w="984738"/>
                    <a:gridCol w="914400"/>
                    <a:gridCol w="1195754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53" r="-500000" b="-24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1053" r="-400000" b="-24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26087" t="-1053" r="-552174" b="-24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1975" t="-1053" r="-213580" b="-24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69333" t="-1053" r="-130667" b="-24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59184" t="-1053" b="-244211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F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F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T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F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T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T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F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T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F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F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T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F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T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F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T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/>
                            <a:t>F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F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F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T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T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F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T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T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T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2893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Satisfiability</a:t>
            </a:r>
            <a:r>
              <a:rPr lang="en-US" dirty="0" smtClean="0"/>
              <a:t>, Validity, and Tautologies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A proposition A is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valid</a:t>
                </a:r>
                <a:r>
                  <a:rPr lang="en-US" dirty="0"/>
                  <a:t> </a:t>
                </a:r>
                <a:r>
                  <a:rPr lang="en-US" dirty="0" smtClean="0"/>
                  <a:t>v’(A</a:t>
                </a:r>
                <a:r>
                  <a:rPr lang="en-US" dirty="0"/>
                  <a:t>) = T for all valuations </a:t>
                </a:r>
                <a:r>
                  <a:rPr lang="en-US" dirty="0" smtClean="0"/>
                  <a:t>v. A </a:t>
                </a:r>
                <a:r>
                  <a:rPr lang="en-US" dirty="0"/>
                  <a:t>is also called a 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tautology</a:t>
                </a:r>
              </a:p>
              <a:p>
                <a:r>
                  <a:rPr lang="en-US" dirty="0" smtClean="0"/>
                  <a:t>Example: 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 smtClean="0">
                    <a:sym typeface="Wingdings" pitchFamily="2" charset="2"/>
                  </a:rPr>
                  <a:t> A, 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sym typeface="Wingdings" pitchFamily="2" charset="2"/>
                      </a:rPr>
                      <m:t>∨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¬ 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𝐴</m:t>
                    </m:r>
                  </m:oMath>
                </a14:m>
                <a:r>
                  <a:rPr lang="en-US" dirty="0" smtClean="0"/>
                  <a:t>, (A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B)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sym typeface="Wingdings" pitchFamily="2" charset="2"/>
                      </a:rPr>
                      <m:t>¬ 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𝐵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i="1">
                        <a:latin typeface="Cambria Math"/>
                        <a:ea typeface="Cambria Math"/>
                        <a:sym typeface="Wingdings" pitchFamily="2" charset="2"/>
                      </a:rPr>
                      <m:t>¬</m:t>
                    </m:r>
                  </m:oMath>
                </a14:m>
                <a:r>
                  <a:rPr lang="en-US" dirty="0" smtClean="0"/>
                  <a:t>A)</a:t>
                </a:r>
              </a:p>
              <a:p>
                <a:r>
                  <a:rPr lang="en-US" dirty="0"/>
                  <a:t>A proposition is </a:t>
                </a:r>
                <a:r>
                  <a:rPr lang="en-US" b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satisfiable</a:t>
                </a:r>
                <a:r>
                  <a:rPr lang="en-US" dirty="0" smtClean="0"/>
                  <a:t> </a:t>
                </a:r>
                <a:r>
                  <a:rPr lang="en-US" dirty="0"/>
                  <a:t>if there is a valuation (or truth </a:t>
                </a:r>
                <a:r>
                  <a:rPr lang="en-US" dirty="0" smtClean="0"/>
                  <a:t>assignment) v </a:t>
                </a:r>
                <a:r>
                  <a:rPr lang="en-US" dirty="0"/>
                  <a:t>such that </a:t>
                </a:r>
                <a:r>
                  <a:rPr lang="en-US" dirty="0" smtClean="0"/>
                  <a:t>v(A</a:t>
                </a:r>
                <a:r>
                  <a:rPr lang="en-US" dirty="0"/>
                  <a:t>) = T. </a:t>
                </a:r>
                <a:endParaRPr lang="en-US" dirty="0" smtClean="0"/>
              </a:p>
              <a:p>
                <a:r>
                  <a:rPr lang="en-US" dirty="0"/>
                  <a:t>Example (P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sym typeface="Wingdings" pitchFamily="2" charset="2"/>
                      </a:rPr>
                      <m:t>∨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Q) </a:t>
                </a:r>
                <a:r>
                  <a:rPr lang="en-US" dirty="0" smtClean="0"/>
                  <a:t>/\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sym typeface="Wingdings" pitchFamily="2" charset="2"/>
                      </a:rPr>
                      <m:t>¬ </m:t>
                    </m:r>
                  </m:oMath>
                </a14:m>
                <a:r>
                  <a:rPr lang="en-US" dirty="0" smtClean="0"/>
                  <a:t>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sym typeface="Wingdings" pitchFamily="2" charset="2"/>
                      </a:rPr>
                      <m:t>∨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sym typeface="Wingdings" pitchFamily="2" charset="2"/>
                      </a:rPr>
                      <m:t>¬ </m:t>
                    </m:r>
                  </m:oMath>
                </a14:m>
                <a:r>
                  <a:rPr lang="en-US" dirty="0" smtClean="0"/>
                  <a:t>Q) is satisfied by the valuation v(P) = F and v(Q) = T</a:t>
                </a:r>
              </a:p>
              <a:p>
                <a:r>
                  <a:rPr lang="en-US" dirty="0" smtClean="0"/>
                  <a:t>A </a:t>
                </a:r>
                <a:r>
                  <a:rPr lang="en-US" dirty="0"/>
                  <a:t>proposition is </a:t>
                </a:r>
                <a:r>
                  <a:rPr lang="en-US" b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unsatisfiable</a:t>
                </a:r>
                <a:r>
                  <a:rPr lang="en-US" dirty="0" smtClean="0"/>
                  <a:t> </a:t>
                </a:r>
                <a:r>
                  <a:rPr lang="en-US" dirty="0"/>
                  <a:t>if it is not </a:t>
                </a:r>
                <a:r>
                  <a:rPr lang="en-US" dirty="0" smtClean="0"/>
                  <a:t>satisfied by any valuation</a:t>
                </a:r>
              </a:p>
              <a:p>
                <a:r>
                  <a:rPr lang="en-US" dirty="0"/>
                  <a:t>(P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sym typeface="Wingdings" pitchFamily="2" charset="2"/>
                      </a:rPr>
                      <m:t>∨</m:t>
                    </m:r>
                  </m:oMath>
                </a14:m>
                <a:r>
                  <a:rPr lang="en-US" dirty="0"/>
                  <a:t> Q) /\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sym typeface="Wingdings" pitchFamily="2" charset="2"/>
                      </a:rPr>
                      <m:t>¬ </m:t>
                    </m:r>
                  </m:oMath>
                </a14:m>
                <a:r>
                  <a:rPr lang="en-US" dirty="0"/>
                  <a:t>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sym typeface="Wingdings" pitchFamily="2" charset="2"/>
                      </a:rPr>
                      <m:t>∨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sym typeface="Wingdings" pitchFamily="2" charset="2"/>
                      </a:rPr>
                      <m:t>¬ </m:t>
                    </m:r>
                  </m:oMath>
                </a14:m>
                <a:r>
                  <a:rPr lang="en-US" dirty="0"/>
                  <a:t>Q</a:t>
                </a:r>
                <a:r>
                  <a:rPr lang="en-US" dirty="0" smtClean="0"/>
                  <a:t>) /\ P is </a:t>
                </a:r>
                <a:r>
                  <a:rPr lang="en-US" dirty="0" err="1" smtClean="0"/>
                  <a:t>unsatisfiable</a:t>
                </a:r>
                <a:endParaRPr lang="en-US" dirty="0" smtClean="0"/>
              </a:p>
              <a:p>
                <a:r>
                  <a:rPr lang="en-US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Lemma.</a:t>
                </a:r>
                <a:r>
                  <a:rPr lang="en-US" dirty="0"/>
                  <a:t> </a:t>
                </a:r>
                <a:r>
                  <a:rPr lang="en-US" dirty="0" smtClean="0"/>
                  <a:t>A </a:t>
                </a:r>
                <a:r>
                  <a:rPr lang="en-US" dirty="0"/>
                  <a:t>proposition A is a </a:t>
                </a:r>
                <a:r>
                  <a:rPr lang="en-US" dirty="0" smtClean="0"/>
                  <a:t>valid </a:t>
                </a:r>
                <a:r>
                  <a:rPr lang="en-US" dirty="0"/>
                  <a:t>if and only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sym typeface="Wingdings" pitchFamily="2" charset="2"/>
                      </a:rPr>
                      <m:t>¬</m:t>
                    </m:r>
                  </m:oMath>
                </a14:m>
                <a:r>
                  <a:rPr lang="en-US" dirty="0" smtClean="0"/>
                  <a:t>A </a:t>
                </a:r>
                <a:r>
                  <a:rPr lang="en-US" dirty="0"/>
                  <a:t>is </a:t>
                </a:r>
                <a:r>
                  <a:rPr lang="en-US" dirty="0" err="1" smtClean="0"/>
                  <a:t>unsatisfiable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Checking (un)</a:t>
                </a:r>
                <a:r>
                  <a:rPr lang="en-US" dirty="0" err="1" smtClean="0"/>
                  <a:t>satisfiability</a:t>
                </a:r>
                <a:r>
                  <a:rPr lang="en-US" dirty="0" smtClean="0"/>
                  <a:t> is called </a:t>
                </a:r>
                <a:r>
                  <a:rPr lang="en-US" b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boolean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satisfiability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problem </a:t>
                </a:r>
                <a:r>
                  <a:rPr lang="en-US" dirty="0" smtClean="0"/>
                  <a:t>(SAT).</a:t>
                </a:r>
              </a:p>
              <a:p>
                <a:r>
                  <a:rPr lang="en-US" dirty="0" smtClean="0"/>
                  <a:t>How to check that a given proposition is valid / </a:t>
                </a:r>
                <a:r>
                  <a:rPr lang="en-US" dirty="0" err="1" smtClean="0"/>
                  <a:t>satisfiable</a:t>
                </a:r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Truth table method (check all possible 2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valuations)</a:t>
                </a:r>
              </a:p>
              <a:p>
                <a:pPr lvl="1"/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Decision Procedure</a:t>
                </a:r>
                <a:r>
                  <a:rPr lang="en-US" dirty="0" smtClean="0"/>
                  <a:t>: An algorithm for solving a decision problem (e.g. SAT, Validity)</a:t>
                </a:r>
              </a:p>
              <a:p>
                <a:pPr lvl="1"/>
                <a:r>
                  <a:rPr lang="en-US" dirty="0" smtClean="0"/>
                  <a:t>Unfortunately, the above exponential search is also the best we can do, in theory. SAT is 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NP-complete</a:t>
                </a:r>
              </a:p>
              <a:p>
                <a:pPr lvl="1"/>
                <a:r>
                  <a:rPr lang="en-US" dirty="0" smtClean="0"/>
                  <a:t>Though modern SAT solvers routinely handle propositions with millions of atomic propositions and constraints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593" t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07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Four colors suffice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800600" cy="4525963"/>
          </a:xfrm>
        </p:spPr>
        <p:txBody>
          <a:bodyPr/>
          <a:lstStyle/>
          <a:p>
            <a:r>
              <a:rPr lang="en-US" sz="2000" dirty="0"/>
              <a:t>Any 2D map can be colored with 4 </a:t>
            </a:r>
            <a:r>
              <a:rPr lang="en-US" sz="2000" dirty="0" smtClean="0"/>
              <a:t>colors</a:t>
            </a:r>
          </a:p>
          <a:p>
            <a:pPr eaLnBrk="1" hangingPunct="1"/>
            <a:r>
              <a:rPr lang="en-US" sz="2000" dirty="0" smtClean="0"/>
              <a:t>Any </a:t>
            </a:r>
            <a:r>
              <a:rPr lang="en-US" sz="2000" b="1" dirty="0" smtClean="0">
                <a:solidFill>
                  <a:srgbClr val="00B0F0"/>
                </a:solidFill>
              </a:rPr>
              <a:t>planar</a:t>
            </a:r>
            <a:r>
              <a:rPr lang="en-US" sz="2000" dirty="0" smtClean="0"/>
              <a:t> graph can be colored with 4 colors!</a:t>
            </a:r>
          </a:p>
          <a:p>
            <a:pPr eaLnBrk="1" hangingPunct="1"/>
            <a:r>
              <a:rPr lang="en-US" sz="2000" dirty="0"/>
              <a:t>T</a:t>
            </a:r>
            <a:r>
              <a:rPr lang="en-US" sz="2000" dirty="0" smtClean="0"/>
              <a:t>his is the (famous) 4 color theorem proposed in 1852 when Francis Guthrie (to De Morgan), while trying to color the map of counties of England</a:t>
            </a:r>
          </a:p>
        </p:txBody>
      </p:sp>
      <p:sp>
        <p:nvSpPr>
          <p:cNvPr id="28676" name="AutoShape 2" descr="File:Map of USA with state names.sv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AutoShape 4" descr="File:Map of USA with state names.sv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AutoShape 6" descr="File:Map of USA with state names.sv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AutoShape 8" descr="File:Map of USA with state names.sv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AutoShape 10" descr="File:Map of USA with state names.sv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681" name="Picture 12" descr="http://upload.wikimedia.org/wikipedia/commons/thumb/a/a5/Map_of_USA_with_state_names.svg/800px-Map_of_USA_with_state_name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335280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Box 9"/>
          <p:cNvSpPr txBox="1">
            <a:spLocks noChangeArrowheads="1"/>
          </p:cNvSpPr>
          <p:nvPr/>
        </p:nvSpPr>
        <p:spPr bwMode="auto">
          <a:xfrm>
            <a:off x="4724400" y="3379788"/>
            <a:ext cx="41910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1" algn="l"/>
            <a:r>
              <a:rPr lang="en-US" sz="2000" dirty="0">
                <a:solidFill>
                  <a:srgbClr val="00B0F0"/>
                </a:solidFill>
                <a:latin typeface="Palatino Linotype" pitchFamily="18" charset="0"/>
              </a:rPr>
              <a:t>Kenneth </a:t>
            </a:r>
            <a:r>
              <a:rPr lang="en-US" sz="2000" dirty="0" err="1">
                <a:solidFill>
                  <a:srgbClr val="00B0F0"/>
                </a:solidFill>
                <a:latin typeface="Palatino Linotype" pitchFamily="18" charset="0"/>
              </a:rPr>
              <a:t>Appel</a:t>
            </a:r>
            <a:r>
              <a:rPr lang="en-US" sz="2000" dirty="0">
                <a:solidFill>
                  <a:srgbClr val="00B0F0"/>
                </a:solidFill>
                <a:latin typeface="Palatino Linotype" pitchFamily="18" charset="0"/>
              </a:rPr>
              <a:t> </a:t>
            </a:r>
            <a:r>
              <a:rPr lang="en-US" sz="2000" dirty="0">
                <a:latin typeface="Palatino Linotype" pitchFamily="18" charset="0"/>
              </a:rPr>
              <a:t>and </a:t>
            </a:r>
            <a:r>
              <a:rPr lang="en-US" sz="2000" dirty="0">
                <a:solidFill>
                  <a:srgbClr val="00B0F0"/>
                </a:solidFill>
                <a:latin typeface="Palatino Linotype" pitchFamily="18" charset="0"/>
              </a:rPr>
              <a:t>Wolfgang </a:t>
            </a:r>
            <a:r>
              <a:rPr lang="en-US" sz="2000" dirty="0" err="1">
                <a:solidFill>
                  <a:srgbClr val="00B0F0"/>
                </a:solidFill>
                <a:latin typeface="Palatino Linotype" pitchFamily="18" charset="0"/>
              </a:rPr>
              <a:t>Haken</a:t>
            </a:r>
            <a:r>
              <a:rPr lang="en-US" sz="2000" dirty="0">
                <a:latin typeface="Palatino Linotype" pitchFamily="18" charset="0"/>
              </a:rPr>
              <a:t> (1976, at </a:t>
            </a:r>
            <a:r>
              <a:rPr lang="en-US" sz="2000" dirty="0" smtClean="0">
                <a:latin typeface="Palatino Linotype" pitchFamily="18" charset="0"/>
              </a:rPr>
              <a:t>UIUC) </a:t>
            </a:r>
            <a:r>
              <a:rPr lang="en-US" sz="2000" dirty="0">
                <a:latin typeface="Palatino Linotype" pitchFamily="18" charset="0"/>
              </a:rPr>
              <a:t>proved the four color theorem  to much </a:t>
            </a:r>
            <a:r>
              <a:rPr lang="en-US" sz="2000" dirty="0" smtClean="0">
                <a:latin typeface="Palatino Linotype" pitchFamily="18" charset="0"/>
              </a:rPr>
              <a:t>acclaim!</a:t>
            </a:r>
            <a:endParaRPr lang="en-US" sz="2000" dirty="0">
              <a:latin typeface="Palatino Linotype" pitchFamily="18" charset="0"/>
            </a:endParaRPr>
          </a:p>
          <a:p>
            <a:pPr lvl="1" algn="l"/>
            <a:endParaRPr lang="en-US" sz="2000" dirty="0">
              <a:latin typeface="Palatino Linotype" pitchFamily="18" charset="0"/>
            </a:endParaRPr>
          </a:p>
          <a:p>
            <a:pPr lvl="1" algn="l"/>
            <a:r>
              <a:rPr lang="en-US" sz="2000" dirty="0" smtClean="0">
                <a:latin typeface="Palatino Linotype" pitchFamily="18" charset="0"/>
              </a:rPr>
              <a:t>Proof </a:t>
            </a:r>
            <a:r>
              <a:rPr lang="en-US" sz="2000" dirty="0">
                <a:latin typeface="Palatino Linotype" pitchFamily="18" charset="0"/>
              </a:rPr>
              <a:t>reduced infinite set of possible maps to 1,936 reducible configurations which had to be checked one by one by computer and took &gt; 1000 hours</a:t>
            </a:r>
          </a:p>
          <a:p>
            <a:pPr algn="l"/>
            <a:endParaRPr lang="en-US" sz="2000" dirty="0">
              <a:latin typeface="Palatino Linotype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33600" y="52959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52959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33600" y="6248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3600" y="4648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48000" y="6248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6" name="Straight Connector 15"/>
          <p:cNvCxnSpPr>
            <a:stCxn id="11" idx="6"/>
            <a:endCxn id="12" idx="2"/>
          </p:cNvCxnSpPr>
          <p:nvPr/>
        </p:nvCxnSpPr>
        <p:spPr>
          <a:xfrm>
            <a:off x="2514600" y="5486400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4"/>
            <a:endCxn id="13" idx="0"/>
          </p:cNvCxnSpPr>
          <p:nvPr/>
        </p:nvCxnSpPr>
        <p:spPr>
          <a:xfrm rot="5400000">
            <a:off x="2038351" y="5962650"/>
            <a:ext cx="571500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15" idx="1"/>
          </p:cNvCxnSpPr>
          <p:nvPr/>
        </p:nvCxnSpPr>
        <p:spPr>
          <a:xfrm rot="16200000" flipH="1">
            <a:off x="2439988" y="5640388"/>
            <a:ext cx="682625" cy="644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5" idx="2"/>
          </p:cNvCxnSpPr>
          <p:nvPr/>
        </p:nvCxnSpPr>
        <p:spPr>
          <a:xfrm>
            <a:off x="2514600" y="6438900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4"/>
            <a:endCxn id="15" idx="0"/>
          </p:cNvCxnSpPr>
          <p:nvPr/>
        </p:nvCxnSpPr>
        <p:spPr>
          <a:xfrm rot="5400000">
            <a:off x="2952751" y="5962650"/>
            <a:ext cx="571500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0"/>
            <a:endCxn id="14" idx="4"/>
          </p:cNvCxnSpPr>
          <p:nvPr/>
        </p:nvCxnSpPr>
        <p:spPr>
          <a:xfrm rot="5400000" flipH="1" flipV="1">
            <a:off x="2190751" y="5162550"/>
            <a:ext cx="266700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0" idx="7"/>
            <a:endCxn id="14" idx="3"/>
          </p:cNvCxnSpPr>
          <p:nvPr/>
        </p:nvCxnSpPr>
        <p:spPr>
          <a:xfrm rot="5400000" flipH="1" flipV="1">
            <a:off x="1601788" y="4764088"/>
            <a:ext cx="377825" cy="7969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066800" y="6248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1066800" y="52959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31" name="Straight Connector 30"/>
          <p:cNvCxnSpPr>
            <a:stCxn id="29" idx="7"/>
            <a:endCxn id="11" idx="3"/>
          </p:cNvCxnSpPr>
          <p:nvPr/>
        </p:nvCxnSpPr>
        <p:spPr>
          <a:xfrm rot="5400000" flipH="1" flipV="1">
            <a:off x="1449388" y="5564188"/>
            <a:ext cx="682625" cy="7969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9" idx="0"/>
            <a:endCxn id="30" idx="4"/>
          </p:cNvCxnSpPr>
          <p:nvPr/>
        </p:nvCxnSpPr>
        <p:spPr>
          <a:xfrm rot="5400000" flipH="1" flipV="1">
            <a:off x="971551" y="5962650"/>
            <a:ext cx="571500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0" idx="6"/>
            <a:endCxn id="11" idx="2"/>
          </p:cNvCxnSpPr>
          <p:nvPr/>
        </p:nvCxnSpPr>
        <p:spPr>
          <a:xfrm>
            <a:off x="1447800" y="5486400"/>
            <a:ext cx="68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9" idx="6"/>
            <a:endCxn id="13" idx="2"/>
          </p:cNvCxnSpPr>
          <p:nvPr/>
        </p:nvCxnSpPr>
        <p:spPr>
          <a:xfrm>
            <a:off x="1447800" y="6438900"/>
            <a:ext cx="68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4" idx="5"/>
            <a:endCxn id="12" idx="1"/>
          </p:cNvCxnSpPr>
          <p:nvPr/>
        </p:nvCxnSpPr>
        <p:spPr>
          <a:xfrm rot="16200000" flipH="1">
            <a:off x="2592388" y="4840288"/>
            <a:ext cx="377825" cy="644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25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Revisiting Definition of a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2" indent="-342900"/>
            <a:r>
              <a:rPr lang="en-US" dirty="0"/>
              <a:t>A mathematical proof of a proposition is sequence of unambiguous statements that demonstrate </a:t>
            </a:r>
            <a:r>
              <a:rPr lang="en-US" b="1" dirty="0">
                <a:solidFill>
                  <a:schemeClr val="accent6"/>
                </a:solidFill>
              </a:rPr>
              <a:t>(to whom?) </a:t>
            </a:r>
            <a:r>
              <a:rPr lang="en-US" dirty="0"/>
              <a:t>its validity assuming some axioms</a:t>
            </a:r>
          </a:p>
          <a:p>
            <a:pPr marL="400050" lvl="2" indent="0">
              <a:buNone/>
            </a:pPr>
            <a:endParaRPr lang="en-US" dirty="0" smtClean="0"/>
          </a:p>
          <a:p>
            <a:pPr marL="742950" lvl="2" indent="-342900"/>
            <a:r>
              <a:rPr lang="en-US" dirty="0" smtClean="0"/>
              <a:t>Human mathematicians?</a:t>
            </a:r>
          </a:p>
          <a:p>
            <a:pPr marL="742950" lvl="2" indent="-342900"/>
            <a:r>
              <a:rPr lang="en-US" dirty="0" smtClean="0"/>
              <a:t>Computers? </a:t>
            </a:r>
          </a:p>
          <a:p>
            <a:pPr marL="742950" lvl="2" indent="-342900"/>
            <a:endParaRPr lang="en-US" dirty="0"/>
          </a:p>
          <a:p>
            <a:pPr marL="742950" lvl="2" indent="-342900"/>
            <a:r>
              <a:rPr lang="en-US" dirty="0" smtClean="0"/>
              <a:t>Proof of the 4-color theorem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10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Graph/Map Coloring with 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8266113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For each of the k vertices create 2 binary variables</a:t>
                </a:r>
              </a:p>
              <a:p>
                <a:pPr lvl="1"/>
                <a:r>
                  <a:rPr lang="en-US" sz="2000" dirty="0" smtClean="0"/>
                  <a:t>a</a:t>
                </a:r>
                <a:r>
                  <a:rPr lang="en-US" sz="2000" baseline="-25000" dirty="0" smtClean="0"/>
                  <a:t>00</a:t>
                </a:r>
                <a:r>
                  <a:rPr lang="en-US" sz="2000" dirty="0" smtClean="0"/>
                  <a:t> = T </a:t>
                </a:r>
                <a:r>
                  <a:rPr lang="en-US" sz="2000" dirty="0" err="1" smtClean="0"/>
                  <a:t>iff</a:t>
                </a:r>
                <a:r>
                  <a:rPr lang="en-US" sz="2000" dirty="0" smtClean="0"/>
                  <a:t> vertex a is RED</a:t>
                </a:r>
              </a:p>
              <a:p>
                <a:pPr lvl="1"/>
                <a:r>
                  <a:rPr lang="en-US" sz="2000" dirty="0" smtClean="0"/>
                  <a:t>a</a:t>
                </a:r>
                <a:r>
                  <a:rPr lang="en-US" sz="2000" baseline="-25000" dirty="0" smtClean="0"/>
                  <a:t>01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T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vertex a is </a:t>
                </a:r>
                <a:r>
                  <a:rPr lang="en-US" sz="2000" dirty="0" smtClean="0"/>
                  <a:t>BLUE </a:t>
                </a:r>
              </a:p>
              <a:p>
                <a:pPr lvl="1"/>
                <a:r>
                  <a:rPr lang="en-US" sz="2000" dirty="0" smtClean="0"/>
                  <a:t>a</a:t>
                </a:r>
                <a:r>
                  <a:rPr lang="en-US" sz="2000" baseline="-25000" dirty="0"/>
                  <a:t>1</a:t>
                </a:r>
                <a:r>
                  <a:rPr lang="en-US" sz="2000" baseline="-25000" dirty="0" smtClean="0"/>
                  <a:t>0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T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vertex a is </a:t>
                </a:r>
                <a:r>
                  <a:rPr lang="en-US" sz="2000" dirty="0" smtClean="0"/>
                  <a:t>YELLOW </a:t>
                </a:r>
              </a:p>
              <a:p>
                <a:pPr lvl="1"/>
                <a:r>
                  <a:rPr lang="en-US" sz="2000" dirty="0" smtClean="0"/>
                  <a:t>a</a:t>
                </a:r>
                <a:r>
                  <a:rPr lang="en-US" sz="2000" baseline="-25000" dirty="0" smtClean="0"/>
                  <a:t>1</a:t>
                </a:r>
                <a:r>
                  <a:rPr lang="en-US" sz="2000" baseline="-25000" dirty="0"/>
                  <a:t>1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T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vertex a is </a:t>
                </a:r>
                <a:r>
                  <a:rPr lang="en-US" sz="2000" dirty="0" smtClean="0"/>
                  <a:t>GREEN</a:t>
                </a:r>
              </a:p>
              <a:p>
                <a:r>
                  <a:rPr lang="en-US" sz="2400" dirty="0" smtClean="0"/>
                  <a:t>Encode the graph constraints </a:t>
                </a:r>
              </a:p>
              <a:p>
                <a:pPr lvl="1"/>
                <a:r>
                  <a:rPr lang="en-US" sz="2000" dirty="0"/>
                  <a:t>a</a:t>
                </a:r>
                <a:r>
                  <a:rPr lang="en-US" sz="2000" baseline="-25000" dirty="0"/>
                  <a:t>00</a:t>
                </a:r>
                <a:r>
                  <a:rPr lang="en-US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¬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a</a:t>
                </a:r>
                <a:r>
                  <a:rPr lang="en-US" sz="2000" baseline="-25000" dirty="0" smtClean="0"/>
                  <a:t>01 /\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¬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a</a:t>
                </a:r>
                <a:r>
                  <a:rPr lang="en-US" sz="2000" baseline="-25000" dirty="0" smtClean="0"/>
                  <a:t>10 </a:t>
                </a:r>
                <a:r>
                  <a:rPr lang="en-US" sz="2000" baseline="-25000" dirty="0"/>
                  <a:t>/\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¬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a</a:t>
                </a:r>
                <a:r>
                  <a:rPr lang="en-US" sz="2000" baseline="-25000" dirty="0" smtClean="0"/>
                  <a:t>11 </a:t>
                </a:r>
                <a:r>
                  <a:rPr lang="en-US" sz="2000" baseline="-25000" dirty="0"/>
                  <a:t>/\ </a:t>
                </a:r>
                <a:r>
                  <a:rPr lang="en-US" sz="2000" dirty="0" smtClean="0"/>
                  <a:t>) /\ 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i="1" dirty="0">
                        <a:latin typeface="Cambria Math"/>
                        <a:ea typeface="Cambria Math"/>
                      </a:rPr>
                      <m:t>¬</m:t>
                    </m:r>
                  </m:oMath>
                </a14:m>
                <a:r>
                  <a:rPr lang="en-US" sz="2000" dirty="0" smtClean="0"/>
                  <a:t> (a</a:t>
                </a:r>
                <a:r>
                  <a:rPr lang="en-US" sz="2000" baseline="-25000" dirty="0" smtClean="0"/>
                  <a:t>00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en-US" sz="2000" dirty="0" smtClean="0"/>
                  <a:t>b</a:t>
                </a:r>
                <a:r>
                  <a:rPr lang="en-US" sz="2000" baseline="-25000" dirty="0" smtClean="0"/>
                  <a:t>00</a:t>
                </a:r>
                <a:r>
                  <a:rPr lang="en-US" sz="2000" dirty="0" smtClean="0"/>
                  <a:t>) \/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¬</m:t>
                    </m:r>
                  </m:oMath>
                </a14:m>
                <a:r>
                  <a:rPr lang="en-US" sz="2000" dirty="0"/>
                  <a:t> (a</a:t>
                </a:r>
                <a:r>
                  <a:rPr lang="en-US" sz="2000" baseline="-25000" dirty="0"/>
                  <a:t>0</a:t>
                </a:r>
                <a:r>
                  <a:rPr lang="en-US" sz="2000" baseline="-25000" dirty="0" smtClean="0"/>
                  <a:t>1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en-US" sz="2000" dirty="0" smtClean="0"/>
                  <a:t>b</a:t>
                </a:r>
                <a:r>
                  <a:rPr lang="en-US" sz="2000" baseline="-25000" dirty="0" smtClean="0"/>
                  <a:t>01</a:t>
                </a:r>
                <a:r>
                  <a:rPr lang="en-US" sz="2000" dirty="0" smtClean="0"/>
                  <a:t>) \/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¬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dirty="0" smtClean="0"/>
                  <a:t>a</a:t>
                </a:r>
                <a:r>
                  <a:rPr lang="en-US" sz="2000" baseline="-25000" dirty="0" smtClean="0"/>
                  <a:t>10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en-US" sz="2000" dirty="0" smtClean="0"/>
                  <a:t>b</a:t>
                </a:r>
                <a:r>
                  <a:rPr lang="en-US" sz="2000" baseline="-25000" dirty="0" smtClean="0"/>
                  <a:t>10</a:t>
                </a:r>
                <a:r>
                  <a:rPr lang="en-US" sz="2000" dirty="0"/>
                  <a:t>)</a:t>
                </a:r>
                <a:r>
                  <a:rPr lang="en-US" sz="2000" dirty="0">
                    <a:ea typeface="Cambria Math"/>
                  </a:rPr>
                  <a:t> </a:t>
                </a:r>
                <a:r>
                  <a:rPr lang="en-US" sz="2000" dirty="0" smtClean="0">
                    <a:ea typeface="Cambria Math"/>
                  </a:rPr>
                  <a:t>\/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¬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dirty="0" smtClean="0"/>
                  <a:t>a</a:t>
                </a:r>
                <a:r>
                  <a:rPr lang="en-US" sz="2000" baseline="-25000" dirty="0" smtClean="0"/>
                  <a:t>1</a:t>
                </a:r>
                <a:r>
                  <a:rPr lang="en-US" sz="2000" baseline="-25000" dirty="0"/>
                  <a:t>1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en-US" sz="2000" dirty="0" smtClean="0"/>
                  <a:t>b</a:t>
                </a:r>
                <a:r>
                  <a:rPr lang="en-US" sz="2000" baseline="-25000" dirty="0" smtClean="0"/>
                  <a:t>1</a:t>
                </a:r>
                <a:r>
                  <a:rPr lang="en-US" sz="2000" baseline="-25000" dirty="0"/>
                  <a:t>1</a:t>
                </a:r>
                <a:r>
                  <a:rPr lang="en-US" sz="2000" dirty="0" smtClean="0"/>
                  <a:t>)) /\ …</a:t>
                </a:r>
                <a:endParaRPr lang="en-US" sz="2000" dirty="0"/>
              </a:p>
              <a:p>
                <a:r>
                  <a:rPr lang="en-US" sz="2400" dirty="0" smtClean="0"/>
                  <a:t>See this page </a:t>
                </a:r>
                <a:r>
                  <a:rPr lang="en-US" sz="2400" dirty="0" smtClean="0">
                    <a:hlinkClick r:id="rId2"/>
                  </a:rPr>
                  <a:t>http</a:t>
                </a:r>
                <a:r>
                  <a:rPr lang="en-US" sz="2400" dirty="0">
                    <a:hlinkClick r:id="rId2"/>
                  </a:rPr>
                  <a:t>://www.cs.cmu.edu/~bryant/boolean/macgregor.html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8266113" cy="4525963"/>
              </a:xfrm>
              <a:blipFill rotWithShape="1">
                <a:blip r:embed="rId3"/>
                <a:stretch>
                  <a:fillRect l="-959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7631974" y="2527708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546374" y="2527708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631974" y="3480208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631974" y="1880008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546374" y="3480208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9" name="Straight Connector 8"/>
          <p:cNvCxnSpPr>
            <a:stCxn id="4" idx="6"/>
            <a:endCxn id="5" idx="2"/>
          </p:cNvCxnSpPr>
          <p:nvPr/>
        </p:nvCxnSpPr>
        <p:spPr>
          <a:xfrm>
            <a:off x="8012974" y="2718208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4"/>
            <a:endCxn id="6" idx="0"/>
          </p:cNvCxnSpPr>
          <p:nvPr/>
        </p:nvCxnSpPr>
        <p:spPr>
          <a:xfrm rot="5400000">
            <a:off x="7536725" y="3194458"/>
            <a:ext cx="571500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5"/>
            <a:endCxn id="8" idx="1"/>
          </p:cNvCxnSpPr>
          <p:nvPr/>
        </p:nvCxnSpPr>
        <p:spPr>
          <a:xfrm rot="16200000" flipH="1">
            <a:off x="7938362" y="2872196"/>
            <a:ext cx="682625" cy="644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6"/>
            <a:endCxn id="8" idx="2"/>
          </p:cNvCxnSpPr>
          <p:nvPr/>
        </p:nvCxnSpPr>
        <p:spPr>
          <a:xfrm>
            <a:off x="8012974" y="3670708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4"/>
            <a:endCxn id="8" idx="0"/>
          </p:cNvCxnSpPr>
          <p:nvPr/>
        </p:nvCxnSpPr>
        <p:spPr>
          <a:xfrm rot="5400000">
            <a:off x="8451125" y="3194458"/>
            <a:ext cx="571500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0"/>
            <a:endCxn id="7" idx="4"/>
          </p:cNvCxnSpPr>
          <p:nvPr/>
        </p:nvCxnSpPr>
        <p:spPr>
          <a:xfrm rot="5400000" flipH="1" flipV="1">
            <a:off x="7689125" y="2394358"/>
            <a:ext cx="266700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7" idx="7"/>
            <a:endCxn id="7" idx="3"/>
          </p:cNvCxnSpPr>
          <p:nvPr/>
        </p:nvCxnSpPr>
        <p:spPr>
          <a:xfrm rot="5400000" flipH="1" flipV="1">
            <a:off x="7100162" y="1995896"/>
            <a:ext cx="377825" cy="7969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565174" y="3480208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565174" y="2527708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/>
              <a:t>g</a:t>
            </a:r>
            <a:endParaRPr lang="en-US" dirty="0"/>
          </a:p>
        </p:txBody>
      </p:sp>
      <p:cxnSp>
        <p:nvCxnSpPr>
          <p:cNvPr id="18" name="Straight Connector 17"/>
          <p:cNvCxnSpPr>
            <a:stCxn id="16" idx="7"/>
            <a:endCxn id="4" idx="3"/>
          </p:cNvCxnSpPr>
          <p:nvPr/>
        </p:nvCxnSpPr>
        <p:spPr>
          <a:xfrm rot="5400000" flipH="1" flipV="1">
            <a:off x="6947762" y="2795996"/>
            <a:ext cx="682625" cy="7969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0"/>
            <a:endCxn id="17" idx="4"/>
          </p:cNvCxnSpPr>
          <p:nvPr/>
        </p:nvCxnSpPr>
        <p:spPr>
          <a:xfrm rot="5400000" flipH="1" flipV="1">
            <a:off x="6469925" y="3194458"/>
            <a:ext cx="571500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7" idx="6"/>
            <a:endCxn id="4" idx="2"/>
          </p:cNvCxnSpPr>
          <p:nvPr/>
        </p:nvCxnSpPr>
        <p:spPr>
          <a:xfrm>
            <a:off x="6946174" y="2718208"/>
            <a:ext cx="68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6" idx="6"/>
            <a:endCxn id="6" idx="2"/>
          </p:cNvCxnSpPr>
          <p:nvPr/>
        </p:nvCxnSpPr>
        <p:spPr>
          <a:xfrm>
            <a:off x="6946174" y="3670708"/>
            <a:ext cx="68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5"/>
            <a:endCxn id="5" idx="1"/>
          </p:cNvCxnSpPr>
          <p:nvPr/>
        </p:nvCxnSpPr>
        <p:spPr>
          <a:xfrm rot="16200000" flipH="1">
            <a:off x="8090762" y="2072096"/>
            <a:ext cx="377825" cy="644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12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dirty="0" err="1" smtClean="0"/>
              <a:t>Administrivia</a:t>
            </a:r>
            <a:endParaRPr lang="en-US" dirty="0" smtClean="0"/>
          </a:p>
          <a:p>
            <a:pPr lvl="1"/>
            <a:r>
              <a:rPr lang="en-US" dirty="0" smtClean="0"/>
              <a:t>Project </a:t>
            </a:r>
          </a:p>
          <a:p>
            <a:r>
              <a:rPr lang="en-US" dirty="0" smtClean="0"/>
              <a:t>Background concepts</a:t>
            </a:r>
          </a:p>
          <a:p>
            <a:pPr lvl="1"/>
            <a:r>
              <a:rPr lang="en-US" dirty="0" smtClean="0"/>
              <a:t>OR A </a:t>
            </a:r>
            <a:r>
              <a:rPr lang="en-US" dirty="0"/>
              <a:t>Brief History of </a:t>
            </a:r>
            <a:r>
              <a:rPr lang="en-US" dirty="0" err="1" smtClean="0"/>
              <a:t>Mechaned</a:t>
            </a:r>
            <a:r>
              <a:rPr lang="en-US" dirty="0" smtClean="0"/>
              <a:t> </a:t>
            </a:r>
            <a:r>
              <a:rPr lang="en-US" dirty="0"/>
              <a:t>Reasoning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roduction to the Theory of Compu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808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Further reading: any standard textbook on theory of computation, e.g., Introduction to Theory of Computation by Michael </a:t>
            </a:r>
            <a:r>
              <a:rPr lang="en-US" sz="2800" dirty="0" err="1" smtClean="0"/>
              <a:t>Sipser</a:t>
            </a:r>
            <a:endParaRPr lang="en-US" sz="2800" dirty="0" smtClean="0"/>
          </a:p>
          <a:p>
            <a:pPr lvl="1"/>
            <a:r>
              <a:rPr lang="en-US" sz="2400" dirty="0" smtClean="0"/>
              <a:t>Turing Machines</a:t>
            </a:r>
          </a:p>
          <a:p>
            <a:pPr lvl="1"/>
            <a:r>
              <a:rPr lang="en-US" sz="2400" dirty="0" smtClean="0"/>
              <a:t>Decidability</a:t>
            </a:r>
          </a:p>
          <a:p>
            <a:pPr lvl="1"/>
            <a:r>
              <a:rPr lang="en-US" sz="2400" dirty="0" smtClean="0"/>
              <a:t>Complexity classes P, NP, NP-hard, NP-complete</a:t>
            </a:r>
          </a:p>
          <a:p>
            <a:r>
              <a:rPr lang="en-US" dirty="0" smtClean="0"/>
              <a:t>Next: </a:t>
            </a:r>
            <a:r>
              <a:rPr lang="en-US" dirty="0" smtClean="0"/>
              <a:t>Predicate Logic, and </a:t>
            </a:r>
          </a:p>
          <a:p>
            <a:pPr marL="0" indent="0">
              <a:buNone/>
            </a:pPr>
            <a:r>
              <a:rPr lang="en-US" smtClean="0"/>
              <a:t>    Timed </a:t>
            </a:r>
            <a:r>
              <a:rPr lang="en-US" dirty="0" smtClean="0"/>
              <a:t>Automata</a:t>
            </a:r>
          </a:p>
          <a:p>
            <a:endParaRPr lang="en-US" sz="2800" dirty="0"/>
          </a:p>
        </p:txBody>
      </p:sp>
      <p:pic>
        <p:nvPicPr>
          <p:cNvPr id="1030" name="Picture 6" descr="http://onlinebookplace.com/images/books/n/300/the-theory-of-timed-io-automata-second-edi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249" y="4343400"/>
            <a:ext cx="2093042" cy="259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75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Motivation for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Embedded</a:t>
            </a:r>
            <a:r>
              <a:rPr lang="en-US" sz="3200" dirty="0"/>
              <a:t> System Verification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Examples of “Embedded” or “Cyber-Physical” Systems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Characteristics</a:t>
            </a:r>
          </a:p>
          <a:p>
            <a:pPr lvl="1"/>
            <a:r>
              <a:rPr lang="en-US" sz="2000" dirty="0" smtClean="0"/>
              <a:t>A control system 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mplemented in software</a:t>
            </a:r>
          </a:p>
          <a:p>
            <a:pPr lvl="1"/>
            <a:r>
              <a:rPr lang="en-US" sz="2000" dirty="0" smtClean="0"/>
              <a:t>with many sensors, signal &amp; data processing algorithms </a:t>
            </a:r>
          </a:p>
          <a:p>
            <a:pPr lvl="1"/>
            <a:r>
              <a:rPr lang="en-US" sz="2000" dirty="0" smtClean="0"/>
              <a:t>communications over networks   </a:t>
            </a:r>
            <a:endParaRPr lang="en-US" sz="2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90" y="2130669"/>
            <a:ext cx="1626864" cy="109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1776246" cy="109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377890" y="2130669"/>
            <a:ext cx="2175311" cy="1145931"/>
            <a:chOff x="5042844" y="1586977"/>
            <a:chExt cx="3439517" cy="2339805"/>
          </a:xfrm>
        </p:grpSpPr>
        <p:pic>
          <p:nvPicPr>
            <p:cNvPr id="9" name="Picture 2" descr="RESTO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8795" y="1586977"/>
              <a:ext cx="3373566" cy="2249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042844" y="3424039"/>
              <a:ext cx="2355155" cy="502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Palatino Linotype" pitchFamily="18" charset="0"/>
                </a:rPr>
                <a:t>Image courtesy NASA </a:t>
              </a:r>
              <a:endParaRPr lang="en-US" sz="1000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49090" y="3030379"/>
            <a:ext cx="1489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Palatino Linotype" pitchFamily="18" charset="0"/>
              </a:rPr>
              <a:t>Image courtesy NASA </a:t>
            </a:r>
            <a:endParaRPr lang="en-US" sz="10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2400" y="412646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ynamics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4495800"/>
            <a:ext cx="173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tate machines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2396" y="5017697"/>
            <a:ext cx="135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uantization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20738" y="5486400"/>
            <a:ext cx="158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essage drops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6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Motivation for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Embedded</a:t>
            </a:r>
            <a:r>
              <a:rPr lang="en-US" sz="3200" dirty="0"/>
              <a:t> System Verification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Unlike “one-shot” function computations, computations of embedded systems are infinite streams</a:t>
            </a:r>
          </a:p>
          <a:p>
            <a:pPr lvl="1"/>
            <a:r>
              <a:rPr lang="en-US" dirty="0" smtClean="0"/>
              <a:t>Example: Rudder positions  computed by an autopilot program: L, R, R, R, C, L, …  </a:t>
            </a:r>
          </a:p>
          <a:p>
            <a:endParaRPr lang="en-US" dirty="0" smtClean="0"/>
          </a:p>
          <a:p>
            <a:r>
              <a:rPr lang="en-US" dirty="0" smtClean="0"/>
              <a:t>Testing and simulations (at least their naïve applications) can check for only finitely many behaviors</a:t>
            </a:r>
          </a:p>
          <a:p>
            <a:endParaRPr lang="en-US" dirty="0" smtClean="0"/>
          </a:p>
          <a:p>
            <a:r>
              <a:rPr lang="en-US" dirty="0" smtClean="0"/>
              <a:t>Not sufficient for </a:t>
            </a:r>
            <a:r>
              <a:rPr lang="en-US" b="1" dirty="0" smtClean="0"/>
              <a:t>covering</a:t>
            </a:r>
            <a:r>
              <a:rPr lang="en-US" dirty="0" smtClean="0"/>
              <a:t> all behaviors of Embedded Systems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Is this a real problem?</a:t>
            </a:r>
          </a:p>
          <a:p>
            <a:r>
              <a:rPr lang="en-US" dirty="0" smtClean="0"/>
              <a:t>Yes!</a:t>
            </a:r>
          </a:p>
          <a:p>
            <a:pPr marL="0" indent="0" algn="just">
              <a:buNone/>
            </a:pPr>
            <a:r>
              <a:rPr lang="en-US" sz="1600" b="1" dirty="0" smtClean="0"/>
              <a:t>“June </a:t>
            </a:r>
            <a:r>
              <a:rPr lang="en-US" sz="1600" b="1" dirty="0"/>
              <a:t>4, 1996 -- </a:t>
            </a:r>
            <a:r>
              <a:rPr lang="en-US" sz="1600" b="1" dirty="0" err="1"/>
              <a:t>Ariane</a:t>
            </a:r>
            <a:r>
              <a:rPr lang="en-US" sz="1600" b="1" dirty="0"/>
              <a:t> 5 Flight 501.</a:t>
            </a:r>
            <a:r>
              <a:rPr lang="en-US" sz="1600" dirty="0"/>
              <a:t> Working code for the </a:t>
            </a:r>
            <a:r>
              <a:rPr lang="en-US" sz="1600" dirty="0" err="1"/>
              <a:t>Ariane</a:t>
            </a:r>
            <a:r>
              <a:rPr lang="en-US" sz="1600" dirty="0"/>
              <a:t> 4 rocket is reused in the </a:t>
            </a:r>
            <a:r>
              <a:rPr lang="en-US" sz="1600" dirty="0" err="1"/>
              <a:t>Ariane</a:t>
            </a:r>
            <a:r>
              <a:rPr lang="en-US" sz="1600" dirty="0"/>
              <a:t> 5, but the </a:t>
            </a:r>
            <a:r>
              <a:rPr lang="en-US" sz="1600" dirty="0" err="1"/>
              <a:t>Ariane</a:t>
            </a:r>
            <a:r>
              <a:rPr lang="en-US" sz="1600" dirty="0"/>
              <a:t> 5's faster engines trigger a bug in an arithmetic routine inside the rocket's flight computer. The error is in the code that converts a 64-bit floating-point number to a 16-bit signed integer. The faster engines cause the 64-bit numbers to be larger in the </a:t>
            </a:r>
            <a:r>
              <a:rPr lang="en-US" sz="1600" dirty="0" err="1"/>
              <a:t>Ariane</a:t>
            </a:r>
            <a:r>
              <a:rPr lang="en-US" sz="1600" dirty="0"/>
              <a:t> 5 than in the </a:t>
            </a:r>
            <a:r>
              <a:rPr lang="en-US" sz="1600" dirty="0" err="1"/>
              <a:t>Ariane</a:t>
            </a:r>
            <a:r>
              <a:rPr lang="en-US" sz="1600" dirty="0"/>
              <a:t> 4, triggering an overflow condition that results in the flight computer crashing</a:t>
            </a:r>
            <a:r>
              <a:rPr lang="en-US" sz="1600" dirty="0" smtClean="0"/>
              <a:t>.” --- </a:t>
            </a:r>
            <a:r>
              <a:rPr lang="en-US" sz="2000" i="1" dirty="0" smtClean="0"/>
              <a:t>History's </a:t>
            </a:r>
            <a:r>
              <a:rPr lang="en-US" sz="2000" i="1" dirty="0"/>
              <a:t>Worst Software </a:t>
            </a:r>
            <a:r>
              <a:rPr lang="en-US" sz="2000" i="1" dirty="0" smtClean="0"/>
              <a:t>Bugs, </a:t>
            </a:r>
            <a:r>
              <a:rPr lang="en-US" sz="2000" i="1" dirty="0" err="1" smtClean="0"/>
              <a:t>Simson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Garfinkel</a:t>
            </a:r>
            <a:r>
              <a:rPr lang="en-US" sz="2000" i="1" dirty="0" smtClean="0"/>
              <a:t>, Wired 2005</a:t>
            </a:r>
            <a:endParaRPr lang="en-US" sz="2000" i="1" dirty="0"/>
          </a:p>
          <a:p>
            <a:endParaRPr lang="en-US" dirty="0"/>
          </a:p>
        </p:txBody>
      </p:sp>
      <p:pic>
        <p:nvPicPr>
          <p:cNvPr id="1026" name="Picture 2" descr="http://top-10-list.org/wp-content/uploads/2010/03/Ariane-5-Flight-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3733801"/>
            <a:ext cx="4267200" cy="200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65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Motivation for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Embedded</a:t>
            </a:r>
            <a:r>
              <a:rPr lang="en-US" sz="3200" dirty="0"/>
              <a:t> System Verification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2819400" cy="177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1524000"/>
            <a:ext cx="8153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CalTech’s</a:t>
            </a:r>
            <a:r>
              <a:rPr lang="en-US" sz="1400" dirty="0" smtClean="0"/>
              <a:t> autonomous vehicle ALICE disqualified </a:t>
            </a:r>
            <a:r>
              <a:rPr lang="en-US" sz="1400" dirty="0"/>
              <a:t>in the 3</a:t>
            </a:r>
            <a:r>
              <a:rPr lang="en-US" sz="1400" baseline="30000" dirty="0"/>
              <a:t>rd</a:t>
            </a:r>
            <a:r>
              <a:rPr lang="en-US" sz="1400" dirty="0"/>
              <a:t> </a:t>
            </a:r>
            <a:r>
              <a:rPr lang="en-US" sz="1400" dirty="0" smtClean="0"/>
              <a:t>round of the DARPA Urban challenge after an </a:t>
            </a:r>
            <a:r>
              <a:rPr lang="en-US" sz="1400" dirty="0"/>
              <a:t>unforeseen interaction between the </a:t>
            </a:r>
            <a:r>
              <a:rPr lang="en-US" sz="1400" b="1" dirty="0"/>
              <a:t>path planner</a:t>
            </a:r>
            <a:r>
              <a:rPr lang="en-US" sz="1400" dirty="0"/>
              <a:t> and the </a:t>
            </a:r>
            <a:r>
              <a:rPr lang="en-US" sz="1400" b="1" dirty="0"/>
              <a:t>obstacle-avoidance</a:t>
            </a:r>
            <a:r>
              <a:rPr lang="en-US" sz="1400" dirty="0"/>
              <a:t> algorithm caused ALICE to crash through the road barriers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724400"/>
            <a:ext cx="838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More Epic Fails in Embedded Systems:</a:t>
            </a:r>
          </a:p>
          <a:p>
            <a:r>
              <a:rPr lang="en-US" sz="1600" dirty="0" smtClean="0"/>
              <a:t>Mariner </a:t>
            </a:r>
            <a:r>
              <a:rPr lang="en-US" sz="1600" dirty="0"/>
              <a:t>I space </a:t>
            </a:r>
            <a:r>
              <a:rPr lang="en-US" sz="1600" dirty="0" smtClean="0"/>
              <a:t>probe crash, </a:t>
            </a:r>
            <a:r>
              <a:rPr lang="en-US" sz="1600" dirty="0" smtClean="0">
                <a:hlinkClick r:id="rId3"/>
              </a:rPr>
              <a:t>Chinook </a:t>
            </a:r>
            <a:r>
              <a:rPr lang="en-US" sz="1600" dirty="0">
                <a:hlinkClick r:id="rId3"/>
              </a:rPr>
              <a:t>helicopter </a:t>
            </a:r>
            <a:r>
              <a:rPr lang="en-US" sz="1600" dirty="0" smtClean="0">
                <a:hlinkClick r:id="rId3"/>
              </a:rPr>
              <a:t>crashed</a:t>
            </a:r>
            <a:r>
              <a:rPr lang="en-US" sz="1600" dirty="0" smtClean="0"/>
              <a:t> (1994, killed </a:t>
            </a:r>
            <a:r>
              <a:rPr lang="en-US" sz="1600" dirty="0"/>
              <a:t>all </a:t>
            </a:r>
            <a:r>
              <a:rPr lang="en-US" sz="1600" dirty="0" smtClean="0"/>
              <a:t>29 passengers), </a:t>
            </a:r>
            <a:r>
              <a:rPr lang="en-US" sz="1600" dirty="0"/>
              <a:t> Swedish JAS 39 </a:t>
            </a:r>
            <a:r>
              <a:rPr lang="en-US" sz="1600" dirty="0" err="1"/>
              <a:t>Gripen</a:t>
            </a:r>
            <a:r>
              <a:rPr lang="en-US" sz="1600" dirty="0"/>
              <a:t> </a:t>
            </a:r>
            <a:r>
              <a:rPr lang="en-US" sz="1600" dirty="0" smtClean="0"/>
              <a:t>fighter crash (1993), </a:t>
            </a:r>
            <a:r>
              <a:rPr lang="en-US" sz="1600" dirty="0"/>
              <a:t>Mars climate orbiter </a:t>
            </a:r>
            <a:r>
              <a:rPr lang="en-US" sz="1600" dirty="0" smtClean="0"/>
              <a:t>crash ($125 M, 1999), Patriot missile time to float conversion error (28 soldiers),  …</a:t>
            </a:r>
          </a:p>
          <a:p>
            <a:r>
              <a:rPr lang="en-US" b="1" dirty="0" smtClean="0"/>
              <a:t>More general systems:</a:t>
            </a:r>
            <a:r>
              <a:rPr lang="en-US" sz="1600" dirty="0" smtClean="0"/>
              <a:t> Pentium </a:t>
            </a:r>
            <a:r>
              <a:rPr lang="en-US" sz="1600" dirty="0" err="1" smtClean="0"/>
              <a:t>Div</a:t>
            </a:r>
            <a:r>
              <a:rPr lang="en-US" sz="1600" dirty="0" smtClean="0"/>
              <a:t> ($475 M), Knight Capital Group’s algorithmic trading software caused massive volume buys and sells ($440 M),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311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Motivation for Embedded System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Verification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promise of Automatic Verification</a:t>
            </a:r>
          </a:p>
          <a:p>
            <a:r>
              <a:rPr lang="en-US" sz="2400" dirty="0" smtClean="0"/>
              <a:t>An </a:t>
            </a:r>
            <a:r>
              <a:rPr lang="en-US" sz="2400" dirty="0"/>
              <a:t>algorithm </a:t>
            </a:r>
            <a:r>
              <a:rPr lang="en-US" sz="2400" dirty="0" smtClean="0"/>
              <a:t>takes </a:t>
            </a:r>
            <a:r>
              <a:rPr lang="en-US" sz="2400" dirty="0"/>
              <a:t>as input</a:t>
            </a:r>
          </a:p>
          <a:p>
            <a:pPr lvl="1"/>
            <a:r>
              <a:rPr lang="en-US" sz="2000" dirty="0"/>
              <a:t>(a) the description of </a:t>
            </a:r>
            <a:r>
              <a:rPr lang="en-US" sz="2000" dirty="0">
                <a:solidFill>
                  <a:srgbClr val="C00000"/>
                </a:solidFill>
              </a:rPr>
              <a:t>system </a:t>
            </a:r>
            <a:r>
              <a:rPr lang="en-US" sz="2000" i="1" dirty="0">
                <a:solidFill>
                  <a:srgbClr val="C00000"/>
                </a:solidFill>
              </a:rPr>
              <a:t>A</a:t>
            </a:r>
            <a:r>
              <a:rPr lang="en-US" sz="2000" dirty="0"/>
              <a:t> and </a:t>
            </a:r>
          </a:p>
          <a:p>
            <a:pPr lvl="1"/>
            <a:r>
              <a:rPr lang="en-US" sz="2000" dirty="0"/>
              <a:t>(b) </a:t>
            </a:r>
            <a:r>
              <a:rPr lang="en-US" sz="2000" dirty="0">
                <a:solidFill>
                  <a:srgbClr val="00B050"/>
                </a:solidFill>
              </a:rPr>
              <a:t>property </a:t>
            </a:r>
            <a:r>
              <a:rPr lang="en-US" sz="2000" i="1" dirty="0">
                <a:solidFill>
                  <a:srgbClr val="00B050"/>
                </a:solidFill>
              </a:rPr>
              <a:t>P</a:t>
            </a:r>
            <a:r>
              <a:rPr lang="en-US" sz="2000" dirty="0"/>
              <a:t> </a:t>
            </a:r>
          </a:p>
          <a:p>
            <a:pPr marL="457200" lvl="1" indent="0">
              <a:buNone/>
            </a:pPr>
            <a:r>
              <a:rPr lang="en-US" sz="2000" dirty="0"/>
              <a:t>and </a:t>
            </a:r>
            <a:r>
              <a:rPr lang="en-US" sz="2000" dirty="0">
                <a:solidFill>
                  <a:srgbClr val="00B0F0"/>
                </a:solidFill>
              </a:rPr>
              <a:t>terminates</a:t>
            </a:r>
            <a:r>
              <a:rPr lang="en-US" sz="2000" dirty="0"/>
              <a:t> with output </a:t>
            </a:r>
          </a:p>
          <a:p>
            <a:pPr lvl="1"/>
            <a:r>
              <a:rPr lang="en-US" sz="2000" dirty="0"/>
              <a:t>(c) a proof that all the behaviors of A satisfy P OR</a:t>
            </a:r>
          </a:p>
          <a:p>
            <a:pPr lvl="1"/>
            <a:r>
              <a:rPr lang="en-US" sz="2000" dirty="0"/>
              <a:t>(d) a particular behavior of A that violates P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Examples</a:t>
            </a:r>
            <a:r>
              <a:rPr lang="en-US" sz="2400" dirty="0"/>
              <a:t>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i="1" dirty="0"/>
              <a:t>A: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C00000"/>
                </a:solidFill>
              </a:rPr>
              <a:t>model of autonomous vehicle </a:t>
            </a:r>
            <a:r>
              <a:rPr lang="en-US" sz="2000" i="1" dirty="0"/>
              <a:t>P: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50"/>
                </a:solidFill>
              </a:rPr>
              <a:t>always stays on the road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i="1" dirty="0"/>
              <a:t>A: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C00000"/>
                </a:solidFill>
              </a:rPr>
              <a:t>model of a traffic control system</a:t>
            </a:r>
            <a:r>
              <a:rPr lang="en-US" sz="2000" dirty="0"/>
              <a:t> </a:t>
            </a:r>
            <a:r>
              <a:rPr lang="en-US" sz="2000" i="1" dirty="0"/>
              <a:t>P: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50"/>
                </a:solidFill>
              </a:rPr>
              <a:t>vehicles do not collide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40137" y="3948498"/>
            <a:ext cx="3617361" cy="926401"/>
            <a:chOff x="5772743" y="2135281"/>
            <a:chExt cx="4526404" cy="1327640"/>
          </a:xfrm>
          <a:noFill/>
        </p:grpSpPr>
        <p:sp>
          <p:nvSpPr>
            <p:cNvPr id="6" name="Rectangle 5"/>
            <p:cNvSpPr/>
            <p:nvPr/>
          </p:nvSpPr>
          <p:spPr>
            <a:xfrm>
              <a:off x="5772743" y="2936545"/>
              <a:ext cx="999309" cy="4851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lvl="1"/>
              <a:r>
                <a:rPr lang="en-US" sz="1600" i="1" dirty="0">
                  <a:solidFill>
                    <a:schemeClr val="tx1"/>
                  </a:solidFill>
                </a:rPr>
                <a:t>P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196074" y="2135281"/>
              <a:ext cx="4103073" cy="1327640"/>
              <a:chOff x="6196074" y="2135281"/>
              <a:chExt cx="4103073" cy="1327640"/>
            </a:xfrm>
            <a:grpFill/>
          </p:grpSpPr>
          <p:sp>
            <p:nvSpPr>
              <p:cNvPr id="8" name="Rectangle 7"/>
              <p:cNvSpPr/>
              <p:nvPr/>
            </p:nvSpPr>
            <p:spPr>
              <a:xfrm>
                <a:off x="6810224" y="2333768"/>
                <a:ext cx="1337489" cy="846161"/>
              </a:xfrm>
              <a:prstGeom prst="rect">
                <a:avLst/>
              </a:prstGeom>
              <a:grp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Verification Algorithm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6196074" y="2593076"/>
                <a:ext cx="614150" cy="0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6196074" y="2936545"/>
                <a:ext cx="614150" cy="0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1" name="Rectangle 10"/>
              <p:cNvSpPr/>
              <p:nvPr/>
            </p:nvSpPr>
            <p:spPr>
              <a:xfrm>
                <a:off x="6209722" y="2149101"/>
                <a:ext cx="343399" cy="39697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1200" i="1" dirty="0">
                    <a:solidFill>
                      <a:schemeClr val="tx1"/>
                    </a:solidFill>
                  </a:rPr>
                  <a:t>A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8147713" y="2593076"/>
                <a:ext cx="750619" cy="0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3" name="Rectangle 12"/>
              <p:cNvSpPr/>
              <p:nvPr/>
            </p:nvSpPr>
            <p:spPr>
              <a:xfrm>
                <a:off x="8292520" y="2135281"/>
                <a:ext cx="1211623" cy="39697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200" i="1" dirty="0" smtClean="0">
                    <a:solidFill>
                      <a:schemeClr val="tx1"/>
                    </a:solidFill>
                  </a:rPr>
                  <a:t>A satisfies P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8147713" y="2936545"/>
                <a:ext cx="750619" cy="0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5" name="Rectangle 14"/>
              <p:cNvSpPr/>
              <p:nvPr/>
            </p:nvSpPr>
            <p:spPr>
              <a:xfrm>
                <a:off x="8152454" y="3065949"/>
                <a:ext cx="2146693" cy="39697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200" i="1" dirty="0" smtClean="0">
                    <a:solidFill>
                      <a:schemeClr val="tx1"/>
                    </a:solidFill>
                  </a:rPr>
                  <a:t>Trace of A violating P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311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Guarded Optimism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Hardware verification (model checking) is now part of engineering practice in the industry</a:t>
            </a:r>
          </a:p>
          <a:p>
            <a:r>
              <a:rPr lang="en-US" dirty="0" smtClean="0"/>
              <a:t>Synchronous languages like </a:t>
            </a:r>
            <a:r>
              <a:rPr lang="en-US" dirty="0" err="1" smtClean="0"/>
              <a:t>Esterel</a:t>
            </a:r>
            <a:r>
              <a:rPr lang="en-US" dirty="0" smtClean="0"/>
              <a:t> and </a:t>
            </a:r>
            <a:r>
              <a:rPr lang="en-US" dirty="0" err="1" smtClean="0"/>
              <a:t>Lustre</a:t>
            </a:r>
            <a:r>
              <a:rPr lang="en-US" dirty="0" smtClean="0"/>
              <a:t> and their analysis suites are well-adopted in avionics and process control industries</a:t>
            </a:r>
          </a:p>
          <a:p>
            <a:r>
              <a:rPr lang="en-US" dirty="0" smtClean="0"/>
              <a:t>Success stories from Software Verification: SLAM tool from MSR</a:t>
            </a:r>
          </a:p>
          <a:p>
            <a:r>
              <a:rPr lang="en-US" dirty="0"/>
              <a:t>C</a:t>
            </a:r>
            <a:r>
              <a:rPr lang="en-US" dirty="0" smtClean="0"/>
              <a:t>ommercial and non-profit verification enterprises</a:t>
            </a:r>
          </a:p>
          <a:p>
            <a:pPr lvl="1"/>
            <a:r>
              <a:rPr lang="en-US" dirty="0" smtClean="0"/>
              <a:t>Big EDA: Synopsis, Mentor Graphics, Cadence</a:t>
            </a:r>
          </a:p>
          <a:p>
            <a:pPr lvl="1"/>
            <a:r>
              <a:rPr lang="en-US" dirty="0" smtClean="0"/>
              <a:t>Jasper, </a:t>
            </a:r>
            <a:r>
              <a:rPr lang="en-US" dirty="0" err="1" smtClean="0"/>
              <a:t>Coverity</a:t>
            </a:r>
            <a:r>
              <a:rPr lang="en-US" dirty="0" smtClean="0"/>
              <a:t>, Galois, SRI, etc.</a:t>
            </a:r>
            <a:endParaRPr lang="en-US" dirty="0"/>
          </a:p>
          <a:p>
            <a:r>
              <a:rPr lang="en-US" dirty="0" smtClean="0"/>
              <a:t>Explosive growth in academic research</a:t>
            </a:r>
          </a:p>
          <a:p>
            <a:pPr lvl="1"/>
            <a:r>
              <a:rPr lang="en-US" dirty="0" smtClean="0"/>
              <a:t>International conferences: HSCC, </a:t>
            </a:r>
            <a:r>
              <a:rPr lang="en-US" dirty="0" err="1" smtClean="0"/>
              <a:t>EMSoft</a:t>
            </a:r>
            <a:r>
              <a:rPr lang="en-US" dirty="0" smtClean="0"/>
              <a:t>, ICCPS, CAV, TACAS… </a:t>
            </a:r>
          </a:p>
          <a:p>
            <a:r>
              <a:rPr lang="en-US" dirty="0" smtClean="0"/>
              <a:t>Plenty of room for research and entrepreneurship</a:t>
            </a:r>
          </a:p>
        </p:txBody>
      </p:sp>
    </p:spTree>
    <p:extLst>
      <p:ext uri="{BB962C8B-B14F-4D97-AF65-F5344CB8AC3E}">
        <p14:creationId xmlns:p14="http://schemas.microsoft.com/office/powerpoint/2010/main" val="188742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Techniques and formalisms for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modeling </a:t>
            </a:r>
            <a:r>
              <a:rPr lang="en-US" dirty="0" smtClean="0"/>
              <a:t>systems with dynamics, computation, and communication</a:t>
            </a:r>
          </a:p>
          <a:p>
            <a:pPr lvl="1"/>
            <a:r>
              <a:rPr lang="en-US" dirty="0" smtClean="0"/>
              <a:t>Hybrid Automata</a:t>
            </a:r>
          </a:p>
          <a:p>
            <a:r>
              <a:rPr lang="en-US" dirty="0" smtClean="0"/>
              <a:t>To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use verification tools</a:t>
            </a:r>
            <a:r>
              <a:rPr lang="en-US" dirty="0" smtClean="0"/>
              <a:t> (model checkers, SMT solvers, and theorem </a:t>
            </a:r>
            <a:r>
              <a:rPr lang="en-US" dirty="0" err="1" smtClean="0"/>
              <a:t>provers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Exposure</a:t>
            </a:r>
            <a:r>
              <a:rPr lang="en-US" dirty="0" smtClean="0"/>
              <a:t> to some of the best ideas in CS, current research directions</a:t>
            </a:r>
            <a:r>
              <a:rPr lang="en-US" dirty="0"/>
              <a:t> </a:t>
            </a:r>
            <a:r>
              <a:rPr lang="en-US" dirty="0" smtClean="0"/>
              <a:t>&amp; trends</a:t>
            </a:r>
          </a:p>
          <a:p>
            <a:r>
              <a:rPr lang="en-US" dirty="0" smtClean="0"/>
              <a:t>Positive side-effects: connection to synthesis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6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 &amp; Course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Tools: PVS, </a:t>
            </a:r>
            <a:r>
              <a:rPr lang="en-US" dirty="0" err="1" smtClean="0"/>
              <a:t>PHAVer</a:t>
            </a:r>
            <a:r>
              <a:rPr lang="en-US" dirty="0" smtClean="0"/>
              <a:t>, </a:t>
            </a:r>
            <a:r>
              <a:rPr lang="en-US" dirty="0" err="1" smtClean="0"/>
              <a:t>SpaceEx</a:t>
            </a:r>
            <a:r>
              <a:rPr lang="en-US" dirty="0" smtClean="0"/>
              <a:t>, UPPAAL</a:t>
            </a:r>
          </a:p>
          <a:p>
            <a:pPr lvl="1"/>
            <a:r>
              <a:rPr lang="en-US" dirty="0" smtClean="0"/>
              <a:t>Download and install</a:t>
            </a:r>
          </a:p>
          <a:p>
            <a:pPr lvl="1"/>
            <a:r>
              <a:rPr lang="en-US" dirty="0" smtClean="0"/>
              <a:t>Start looking at the tutorials and examples</a:t>
            </a:r>
          </a:p>
          <a:p>
            <a:r>
              <a:rPr lang="en-US" dirty="0" err="1" smtClean="0"/>
              <a:t>Webpage:</a:t>
            </a:r>
            <a:r>
              <a:rPr lang="en-US" sz="2400" dirty="0" err="1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engr-courses.engr.illinois.edu/ece584/index.shtml</a:t>
            </a:r>
            <a:endParaRPr lang="en-US" sz="2400" dirty="0" smtClean="0"/>
          </a:p>
          <a:p>
            <a:r>
              <a:rPr lang="en-US" dirty="0" smtClean="0"/>
              <a:t>Mailing list: </a:t>
            </a:r>
            <a:r>
              <a:rPr lang="en-US" dirty="0" smtClean="0">
                <a:hlinkClick r:id="rId3"/>
              </a:rPr>
              <a:t>illinois-ece584@googlegroups.com</a:t>
            </a:r>
            <a:endParaRPr lang="en-US" dirty="0" smtClean="0"/>
          </a:p>
          <a:p>
            <a:r>
              <a:rPr lang="en-US" dirty="0" smtClean="0"/>
              <a:t>No Exams!</a:t>
            </a:r>
          </a:p>
          <a:p>
            <a:r>
              <a:rPr lang="en-US" dirty="0" smtClean="0"/>
              <a:t>Homework (~40%): 3-5 sets with theoretical and programming problems</a:t>
            </a:r>
          </a:p>
          <a:p>
            <a:r>
              <a:rPr lang="en-US" dirty="0" smtClean="0"/>
              <a:t>Project (~60%): Project ideas have been announced</a:t>
            </a:r>
          </a:p>
          <a:p>
            <a:r>
              <a:rPr lang="en-US" dirty="0" smtClean="0"/>
              <a:t>Class participation (10%): Discussion, refine slides &amp; notes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6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6435</TotalTime>
  <Words>1407</Words>
  <Application>Microsoft Office PowerPoint</Application>
  <PresentationFormat>On-screen Show (4:3)</PresentationFormat>
  <Paragraphs>207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Lecture 1: Introduction to Embedded System Verification CS/ECE584</vt:lpstr>
      <vt:lpstr>Plan for today</vt:lpstr>
      <vt:lpstr>Motivation for Embedded System Verification </vt:lpstr>
      <vt:lpstr>Motivation for Embedded System Verification </vt:lpstr>
      <vt:lpstr>Motivation for Embedded System Verification </vt:lpstr>
      <vt:lpstr>Motivation for Embedded System Verification </vt:lpstr>
      <vt:lpstr>Guarded Optimism</vt:lpstr>
      <vt:lpstr>Learning Objectives</vt:lpstr>
      <vt:lpstr>Administrivia &amp; Course Overview</vt:lpstr>
      <vt:lpstr>Background</vt:lpstr>
      <vt:lpstr>PowerPoint Presentation</vt:lpstr>
      <vt:lpstr>Digging deeper into Proofs</vt:lpstr>
      <vt:lpstr>Example: Euclid’s Geometry</vt:lpstr>
      <vt:lpstr>Propositional Logic</vt:lpstr>
      <vt:lpstr>Semantics of Propositional Logic</vt:lpstr>
      <vt:lpstr>Satisfiability, Validity, and Tautologies</vt:lpstr>
      <vt:lpstr>Four colors suffice</vt:lpstr>
      <vt:lpstr>Revisiting Definition of a Proof</vt:lpstr>
      <vt:lpstr>Graph/Map Coloring with SAT</vt:lpstr>
      <vt:lpstr>Reading Assignments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Sayan Mitras</dc:creator>
  <cp:keywords>Introduction, Formalization of Mathematics, Proofs</cp:keywords>
  <cp:lastModifiedBy>test</cp:lastModifiedBy>
  <cp:revision>61</cp:revision>
  <dcterms:created xsi:type="dcterms:W3CDTF">2012-08-27T20:41:55Z</dcterms:created>
  <dcterms:modified xsi:type="dcterms:W3CDTF">2012-09-04T20:48:57Z</dcterms:modified>
  <cp:category>ECE584</cp:category>
</cp:coreProperties>
</file>