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8" r:id="rId2"/>
    <p:sldId id="280" r:id="rId3"/>
    <p:sldId id="270" r:id="rId4"/>
    <p:sldId id="271" r:id="rId5"/>
    <p:sldId id="279" r:id="rId6"/>
    <p:sldId id="272" r:id="rId7"/>
    <p:sldId id="256" r:id="rId8"/>
    <p:sldId id="267" r:id="rId9"/>
    <p:sldId id="265" r:id="rId10"/>
    <p:sldId id="266" r:id="rId11"/>
    <p:sldId id="264" r:id="rId12"/>
    <p:sldId id="276" r:id="rId13"/>
    <p:sldId id="284" r:id="rId1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2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6E1B6EF-ED34-4915-9548-A59C8A6676F8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2F81894-4E42-4C20-B559-1A0CBC52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1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encode, real arithmetic with addition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Prsberger</a:t>
            </a:r>
            <a:r>
              <a:rPr lang="en-US" baseline="0" dirty="0" smtClean="0"/>
              <a:t>, graph theory, groups, abstract algebras.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81894-4E42-4C20-B559-1A0CBC527A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45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Pick a couple</a:t>
            </a:r>
            <a:r>
              <a:rPr lang="en-US" baseline="0" dirty="0" smtClean="0"/>
              <a:t> of nice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81894-4E42-4C20-B559-1A0CBC527A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8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2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5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8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2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0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5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8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6A0C9-335D-425F-A2CE-581AAF9F3357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1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ECE/CS 584: Verification of Embedded Computing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</a:p>
          <a:p>
            <a:r>
              <a:rPr lang="en-US" dirty="0" err="1" smtClean="0"/>
              <a:t>Sayan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Trajectories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114800" cy="452596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Time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ℝ</m:t>
                        </m:r>
                        <m:r>
                          <m:rPr>
                            <m:nor/>
                          </m:rPr>
                          <a:rPr lang="en-US" dirty="0" smtClean="0"/>
                          <m:t> 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Time interval = [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]</a:t>
                </a:r>
              </a:p>
              <a:p>
                <a:r>
                  <a:rPr lang="en-US" dirty="0" smtClean="0"/>
                  <a:t>A trajectory for X is a function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𝜏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𝑣𝑎𝑙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where [0,t] is an interval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𝜏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𝑑𝑜𝑚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=[0,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]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x is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continuous (or analog)</a:t>
                </a:r>
                <a:r>
                  <a:rPr lang="en-US" dirty="0" smtClean="0"/>
                  <a:t> if all its trajectories are piecewise continuous</a:t>
                </a:r>
              </a:p>
              <a:p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Discrete </a:t>
                </a:r>
                <a:r>
                  <a:rPr lang="en-US" dirty="0" smtClean="0"/>
                  <a:t>if they are piecewise constant</a:t>
                </a:r>
              </a:p>
              <a:p>
                <a:r>
                  <a:rPr lang="en-US" dirty="0" smtClean="0">
                    <a:ea typeface="Cambria Math"/>
                  </a:rPr>
                  <a:t>Notations: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US" dirty="0" smtClean="0"/>
                  <a:t>.</a:t>
                </a:r>
                <a:r>
                  <a:rPr lang="en-US" dirty="0" err="1" smtClean="0"/>
                  <a:t>fstate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US" dirty="0" smtClean="0"/>
                  <a:t>.</a:t>
                </a:r>
                <a:r>
                  <a:rPr lang="en-US" dirty="0" err="1" smtClean="0"/>
                  <a:t>lstate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US" dirty="0" smtClean="0"/>
                  <a:t>.x,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US" dirty="0" smtClean="0"/>
                  <a:t>.X</a:t>
                </a:r>
              </a:p>
              <a:p>
                <a:r>
                  <a:rPr lang="en-US" dirty="0" smtClean="0"/>
                  <a:t>Prefix, suffix, concatenation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114800" cy="4525963"/>
              </a:xfrm>
              <a:blipFill rotWithShape="1">
                <a:blip r:embed="rId2"/>
                <a:stretch>
                  <a:fillRect l="-1630" t="-1887" r="-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401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Hybrid Automata (</a:t>
            </a:r>
            <a:r>
              <a:rPr lang="en-US" dirty="0" err="1" smtClean="0"/>
              <a:t>a.k.a</a:t>
            </a:r>
            <a:r>
              <a:rPr lang="en-US" dirty="0" smtClean="0"/>
              <a:t> Timed Automata </a:t>
            </a:r>
            <a:r>
              <a:rPr lang="en-US" dirty="0" err="1" smtClean="0"/>
              <a:t>Kaynar</a:t>
            </a:r>
            <a:r>
              <a:rPr lang="en-US" dirty="0" smtClean="0"/>
              <a:t>, et al. 2005)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ea typeface="Cambria Math"/>
                      </a:rPr>
                      <m:t>𝓐</m:t>
                    </m:r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  <a:ea typeface="Cambria Math"/>
                          </a:rPr>
                          <m:t>Θ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𝐻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𝒟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𝒯</m:t>
                        </m:r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b="1" dirty="0" smtClean="0"/>
                  <a:t>: </a:t>
                </a:r>
                <a:r>
                  <a:rPr lang="en-US" dirty="0" smtClean="0"/>
                  <a:t>set of internal variables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𝑣𝑎𝑙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set of states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set of start states</a:t>
                </a:r>
              </a:p>
              <a:p>
                <a:r>
                  <a:rPr lang="en-US" i="1" dirty="0" smtClean="0"/>
                  <a:t>E,H </a:t>
                </a:r>
                <a:r>
                  <a:rPr lang="en-US" dirty="0" smtClean="0"/>
                  <a:t>sets of internal and external actions, A= E </a:t>
                </a:r>
                <a:r>
                  <a:rPr lang="en-US" dirty="0" smtClean="0">
                    <a:latin typeface="Cambria Math"/>
                    <a:ea typeface="Cambria Math"/>
                  </a:rPr>
                  <a:t>∪ H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𝒟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𝑄</m:t>
                    </m:r>
                    <m:r>
                      <a:rPr lang="en-US" i="1" dirty="0">
                        <a:latin typeface="Cambria Math"/>
                      </a:rPr>
                      <m:t>×</m:t>
                    </m:r>
                    <m:r>
                      <a:rPr lang="en-US" b="0" i="1" dirty="0" smtClean="0">
                        <a:latin typeface="Cambria Math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endParaRPr lang="en-US" b="0" i="1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𝒯</m:t>
                    </m:r>
                  </m:oMath>
                </a14:m>
                <a:r>
                  <a:rPr lang="en-US" i="1" dirty="0" smtClean="0"/>
                  <a:t>: </a:t>
                </a:r>
                <a:r>
                  <a:rPr lang="en-US" dirty="0" smtClean="0"/>
                  <a:t>set of trajectories for X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which is closed under prefix, suffix, and concatenation</a:t>
                </a:r>
                <a:endParaRPr lang="en-US" i="1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 l="-2262" t="-2695" r="-1810" b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1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Bouncing Ball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276600" y="1600200"/>
                <a:ext cx="54864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b="1" dirty="0" smtClean="0"/>
                  <a:t>Automaton </a:t>
                </a:r>
                <a:r>
                  <a:rPr lang="en-US" sz="1800" b="1" dirty="0" err="1" smtClean="0"/>
                  <a:t>Bouncingball</a:t>
                </a:r>
                <a:r>
                  <a:rPr lang="en-US" sz="1800" dirty="0" smtClean="0"/>
                  <a:t>(</a:t>
                </a:r>
                <a:r>
                  <a:rPr lang="en-US" sz="1800" dirty="0" err="1" smtClean="0"/>
                  <a:t>c,h,g</a:t>
                </a:r>
                <a:r>
                  <a:rPr lang="en-US" sz="18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	variables: analog </a:t>
                </a:r>
                <a:r>
                  <a:rPr lang="en-US" sz="1800" dirty="0" smtClean="0">
                    <a:solidFill>
                      <a:srgbClr val="7030A0"/>
                    </a:solidFill>
                  </a:rPr>
                  <a:t>x: Reals := h, v: Reals := 0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	</a:t>
                </a:r>
                <a:r>
                  <a:rPr lang="en-US" sz="1800" b="1" dirty="0" smtClean="0"/>
                  <a:t>states: </a:t>
                </a:r>
                <a:r>
                  <a:rPr lang="en-US" sz="1800" dirty="0" smtClean="0"/>
                  <a:t>True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	</a:t>
                </a:r>
                <a:r>
                  <a:rPr lang="en-US" sz="1800" b="1" dirty="0" smtClean="0"/>
                  <a:t>actions: external </a:t>
                </a:r>
                <a:r>
                  <a:rPr lang="en-US" sz="1800" dirty="0" smtClean="0"/>
                  <a:t>bounce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	</a:t>
                </a:r>
                <a:r>
                  <a:rPr lang="en-US" sz="1800" b="1" dirty="0" smtClean="0"/>
                  <a:t>transitions: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	</a:t>
                </a:r>
                <a:r>
                  <a:rPr lang="en-US" sz="1800" b="1" dirty="0" smtClean="0"/>
                  <a:t>	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bounce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	</a:t>
                </a:r>
                <a:r>
                  <a:rPr lang="en-US" sz="1800" b="1" dirty="0" smtClean="0"/>
                  <a:t>	pre </a:t>
                </a:r>
                <a:r>
                  <a:rPr lang="en-US" sz="1800" i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x = 0 /\ v &lt; 0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	</a:t>
                </a:r>
                <a:r>
                  <a:rPr lang="en-US" sz="1800" b="1" dirty="0" smtClean="0"/>
                  <a:t>	</a:t>
                </a:r>
                <a:r>
                  <a:rPr lang="en-US" sz="1800" b="1" dirty="0" err="1" smtClean="0"/>
                  <a:t>eff</a:t>
                </a:r>
                <a:r>
                  <a:rPr lang="en-US" sz="1800" b="1" dirty="0" smtClean="0"/>
                  <a:t> </a:t>
                </a: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v := -cv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	</a:t>
                </a:r>
                <a:r>
                  <a:rPr lang="en-US" sz="1800" b="1" dirty="0" smtClean="0"/>
                  <a:t>trajectories: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	</a:t>
                </a:r>
                <a:r>
                  <a:rPr lang="en-US" sz="1800" b="1" dirty="0" smtClean="0"/>
                  <a:t>	evolve </a:t>
                </a:r>
                <a:r>
                  <a:rPr lang="en-US" sz="1800" dirty="0" smtClean="0">
                    <a:solidFill>
                      <a:srgbClr val="00B050"/>
                    </a:solidFill>
                  </a:rPr>
                  <a:t>d(x) = v; d(v) = -g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	</a:t>
                </a:r>
                <a:r>
                  <a:rPr lang="en-US" sz="1800" b="1" dirty="0" smtClean="0"/>
                  <a:t>	invariant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F62AF6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1800" b="1" i="1">
                        <a:solidFill>
                          <a:srgbClr val="F62AF6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1800" b="1" i="1">
                        <a:solidFill>
                          <a:srgbClr val="F62AF6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en-US" sz="1600" b="1" dirty="0">
                  <a:solidFill>
                    <a:srgbClr val="F62AF6"/>
                  </a:solidFill>
                </a:endParaRPr>
              </a:p>
              <a:p>
                <a:pPr marL="0" indent="0">
                  <a:buNone/>
                </a:pPr>
                <a:endParaRPr lang="en-US" sz="1800" b="1" dirty="0">
                  <a:solidFill>
                    <a:srgbClr val="F62AF6"/>
                  </a:solidFill>
                </a:endParaRPr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276600" y="1600200"/>
                <a:ext cx="5486400" cy="4525963"/>
              </a:xfrm>
              <a:blipFill rotWithShape="1">
                <a:blip r:embed="rId2"/>
                <a:stretch>
                  <a:fillRect l="-1000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/>
              <p:nvPr/>
            </p:nvSpPr>
            <p:spPr>
              <a:xfrm>
                <a:off x="1223098" y="2670190"/>
                <a:ext cx="1600200" cy="12192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err="1" smtClean="0"/>
                  <a:t>Loc</a:t>
                </a:r>
                <a:r>
                  <a:rPr lang="en-US" dirty="0" smtClean="0"/>
                  <a:t> 1</a:t>
                </a:r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US" sz="1400" b="0" i="1" dirty="0" smtClean="0">
                  <a:solidFill>
                    <a:srgbClr val="00B050"/>
                  </a:solidFill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srgbClr val="00B050"/>
                          </a:solidFill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</m:d>
                      <m:r>
                        <a:rPr lang="en-US" sz="14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US" sz="1400" b="0" dirty="0" smtClean="0">
                  <a:solidFill>
                    <a:srgbClr val="00B05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62AF6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62AF6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1400" b="1" i="1" smtClean="0">
                          <a:solidFill>
                            <a:srgbClr val="F62AF6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sz="1200" b="1" dirty="0" smtClean="0">
                  <a:solidFill>
                    <a:srgbClr val="F62AF6"/>
                  </a:solidFill>
                </a:endParaRPr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098" y="2670190"/>
                <a:ext cx="1600200" cy="1219200"/>
              </a:xfrm>
              <a:prstGeom prst="ellipse">
                <a:avLst/>
              </a:prstGeom>
              <a:blipFill rotWithShape="1">
                <a:blip r:embed="rId3"/>
                <a:stretch>
                  <a:fillRect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urved Connector 7"/>
          <p:cNvCxnSpPr>
            <a:stCxn id="6" idx="1"/>
            <a:endCxn id="6" idx="7"/>
          </p:cNvCxnSpPr>
          <p:nvPr/>
        </p:nvCxnSpPr>
        <p:spPr>
          <a:xfrm rot="5400000" flipH="1" flipV="1">
            <a:off x="2023198" y="2282982"/>
            <a:ext cx="12700" cy="1131512"/>
          </a:xfrm>
          <a:prstGeom prst="curvedConnector3">
            <a:avLst>
              <a:gd name="adj1" fmla="val 521358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53000" y="5943600"/>
            <a:ext cx="3820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TIOA Specification Language </a:t>
            </a:r>
          </a:p>
          <a:p>
            <a:r>
              <a:rPr lang="en-US" dirty="0" smtClean="0"/>
              <a:t>(close to </a:t>
            </a:r>
            <a:r>
              <a:rPr lang="en-US" dirty="0" err="1" smtClean="0"/>
              <a:t>PHAVer</a:t>
            </a:r>
            <a:r>
              <a:rPr lang="en-US" dirty="0" smtClean="0"/>
              <a:t> &amp; UPPAAL’s language)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59436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Graphical Representation used in many articles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310978" y="1201434"/>
            <a:ext cx="135005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bounce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/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 /\ v &lt; 0</a:t>
            </a:r>
          </a:p>
          <a:p>
            <a:pPr algn="ctr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’ := -cv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22" name="Straight Arrow Connector 21"/>
          <p:cNvCxnSpPr>
            <a:endCxn id="6" idx="2"/>
          </p:cNvCxnSpPr>
          <p:nvPr/>
        </p:nvCxnSpPr>
        <p:spPr>
          <a:xfrm>
            <a:off x="689698" y="327979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9812" y="3370958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x</a:t>
            </a:r>
            <a:r>
              <a:rPr lang="en-US" dirty="0" smtClean="0">
                <a:solidFill>
                  <a:srgbClr val="7030A0"/>
                </a:solidFill>
              </a:rPr>
              <a:t>:= h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71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Trajectory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Logic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6868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Syntax </a:t>
                </a:r>
                <a:r>
                  <a:rPr lang="en-US" sz="2000" dirty="0" smtClean="0"/>
                  <a:t>(rules for constructing well formed sentences)</a:t>
                </a:r>
              </a:p>
              <a:p>
                <a:pPr lvl="1"/>
                <a:r>
                  <a:rPr lang="en-US" sz="2000" dirty="0" smtClean="0"/>
                  <a:t>Countable set of (atomic) propositions PS: P1, P2, P3, …</a:t>
                </a:r>
              </a:p>
              <a:p>
                <a:pPr lvl="1"/>
                <a:r>
                  <a:rPr lang="en-US" sz="2000" dirty="0" smtClean="0"/>
                  <a:t>S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True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| </m:t>
                    </m:r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¬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 smtClean="0">
                        <a:latin typeface="Cambria Math"/>
                        <a:ea typeface="Cambria Math"/>
                      </a:rPr>
                      <m:t>⋀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| (S</a:t>
                </a:r>
                <a:r>
                  <a:rPr lang="en-US" sz="2000" baseline="-25000" dirty="0" smtClean="0"/>
                  <a:t>1</a:t>
                </a:r>
                <a:r>
                  <a:rPr lang="en-US" sz="2000" dirty="0" smtClean="0"/>
                  <a:t>)</a:t>
                </a:r>
              </a:p>
              <a:p>
                <a:r>
                  <a:rPr lang="en-US" sz="2000" dirty="0" smtClean="0"/>
                  <a:t> </a:t>
                </a:r>
                <a:r>
                  <a:rPr lang="en-US" sz="2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Semantics</a:t>
                </a: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sz="2000" dirty="0"/>
                  <a:t>defines a truth value functions or </a:t>
                </a:r>
                <a:r>
                  <a:rPr lang="en-US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valuations</a:t>
                </a:r>
                <a:r>
                  <a:rPr lang="en-US" sz="2000" dirty="0"/>
                  <a:t> v that maps each proposition PS to a truth value (T or F), v: PS</a:t>
                </a:r>
                <a:r>
                  <a:rPr lang="en-US" sz="2000" dirty="0">
                    <a:sym typeface="Wingdings" pitchFamily="2" charset="2"/>
                  </a:rPr>
                  <a:t> {T, F} and by extension a valuation </a:t>
                </a:r>
                <a:r>
                  <a:rPr lang="en-US" sz="2000" dirty="0" err="1">
                    <a:sym typeface="Wingdings" pitchFamily="2" charset="2"/>
                  </a:rPr>
                  <a:t>v’:PROPS</a:t>
                </a:r>
                <a:r>
                  <a:rPr lang="en-US" sz="2000" dirty="0">
                    <a:sym typeface="Wingdings" pitchFamily="2" charset="2"/>
                  </a:rPr>
                  <a:t>{T,F</a:t>
                </a:r>
                <a:r>
                  <a:rPr lang="en-US" sz="2000" dirty="0" smtClean="0">
                    <a:sym typeface="Wingdings" pitchFamily="2" charset="2"/>
                  </a:rPr>
                  <a:t>}</a:t>
                </a:r>
              </a:p>
              <a:p>
                <a:r>
                  <a:rPr lang="en-US" sz="2000" dirty="0"/>
                  <a:t>A proposition A is </a:t>
                </a:r>
                <a:r>
                  <a:rPr lang="en-US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valid</a:t>
                </a:r>
                <a:r>
                  <a:rPr lang="en-US" sz="2000" dirty="0"/>
                  <a:t> v’(A) = T for all valuations v. A is also called a </a:t>
                </a:r>
                <a:r>
                  <a:rPr lang="en-US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tautology</a:t>
                </a:r>
              </a:p>
              <a:p>
                <a:r>
                  <a:rPr lang="en-US" sz="2000" dirty="0" smtClean="0"/>
                  <a:t>A </a:t>
                </a:r>
                <a:r>
                  <a:rPr lang="en-US" sz="2000" dirty="0"/>
                  <a:t>proposition is </a:t>
                </a:r>
                <a:r>
                  <a:rPr lang="en-US" sz="2000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satisfiable</a:t>
                </a:r>
                <a:r>
                  <a:rPr lang="en-US" sz="2000" dirty="0"/>
                  <a:t> if there is a valuation (or truth assignment) v such that v(A) = T. </a:t>
                </a:r>
              </a:p>
              <a:p>
                <a:r>
                  <a:rPr lang="en-US" sz="2000" dirty="0" smtClean="0"/>
                  <a:t>Checking </a:t>
                </a:r>
                <a:r>
                  <a:rPr lang="en-US" sz="2000" dirty="0"/>
                  <a:t>(un)</a:t>
                </a:r>
                <a:r>
                  <a:rPr lang="en-US" sz="2000" dirty="0" err="1"/>
                  <a:t>satisfiability</a:t>
                </a:r>
                <a:r>
                  <a:rPr lang="en-US" sz="2000" dirty="0"/>
                  <a:t> is called </a:t>
                </a:r>
                <a:r>
                  <a:rPr lang="en-US" sz="2000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boolean</a:t>
                </a:r>
                <a:r>
                  <a:rPr lang="en-US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sz="2000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satisfiability</a:t>
                </a:r>
                <a:r>
                  <a:rPr lang="en-US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 problem </a:t>
                </a:r>
                <a:r>
                  <a:rPr lang="en-US" sz="2000" dirty="0"/>
                  <a:t>(SAT</a:t>
                </a:r>
                <a:r>
                  <a:rPr lang="en-US" sz="2000" dirty="0" smtClean="0"/>
                  <a:t>).</a:t>
                </a:r>
              </a:p>
              <a:p>
                <a:r>
                  <a:rPr lang="en-US" sz="2000" dirty="0" smtClean="0"/>
                  <a:t>SAT is (decidable) </a:t>
                </a:r>
                <a:r>
                  <a:rPr lang="en-US" sz="2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NP-complete </a:t>
                </a:r>
                <a:r>
                  <a:rPr lang="en-US" sz="2000" dirty="0" smtClean="0"/>
                  <a:t>problem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686800" cy="4525963"/>
              </a:xfrm>
              <a:blipFill rotWithShape="1">
                <a:blip r:embed="rId2"/>
                <a:stretch>
                  <a:fillRect l="-632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016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Logic or First Order Logic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371600"/>
                <a:ext cx="8610600" cy="52578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Syntax defined by a signature of </a:t>
                </a:r>
                <a:r>
                  <a:rPr lang="en-US" b="1" dirty="0" smtClean="0"/>
                  <a:t>predicate</a:t>
                </a:r>
                <a:r>
                  <a:rPr lang="en-US" dirty="0" smtClean="0"/>
                  <a:t> </a:t>
                </a:r>
                <a:r>
                  <a:rPr lang="en-US" dirty="0"/>
                  <a:t>&amp;</a:t>
                </a:r>
                <a:r>
                  <a:rPr lang="en-US" dirty="0" smtClean="0"/>
                  <a:t> </a:t>
                </a:r>
                <a:r>
                  <a:rPr lang="en-US" b="1" dirty="0" smtClean="0"/>
                  <a:t>function</a:t>
                </a:r>
                <a:r>
                  <a:rPr lang="en-US" dirty="0" smtClean="0"/>
                  <a:t> symbols</a:t>
                </a:r>
              </a:p>
              <a:p>
                <a:pPr lvl="1"/>
                <a:r>
                  <a:rPr lang="en-US" dirty="0" smtClean="0"/>
                  <a:t>Variables</a:t>
                </a:r>
              </a:p>
              <a:p>
                <a:pPr lvl="1"/>
                <a:r>
                  <a:rPr lang="en-US" dirty="0" smtClean="0"/>
                  <a:t>Predicate symbols with some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valence</a:t>
                </a:r>
                <a:r>
                  <a:rPr lang="en-US" dirty="0" smtClean="0"/>
                  <a:t> or </a:t>
                </a:r>
                <a:r>
                  <a:rPr lang="en-US" b="1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arity</a:t>
                </a:r>
                <a:endParaRPr lang="en-US" b="1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lvl="2"/>
                <a:r>
                  <a:rPr lang="en-US" dirty="0" smtClean="0"/>
                  <a:t>a is predicate of 0-arity, like propositions</a:t>
                </a:r>
              </a:p>
              <a:p>
                <a:pPr lvl="2"/>
                <a:r>
                  <a:rPr lang="en-US" dirty="0" smtClean="0"/>
                  <a:t>P(x) is a predicate of 1-arity</a:t>
                </a:r>
              </a:p>
              <a:p>
                <a:pPr lvl="2"/>
                <a:r>
                  <a:rPr lang="en-US" dirty="0"/>
                  <a:t>Q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 is a predicate of 2-arity</a:t>
                </a:r>
              </a:p>
              <a:p>
                <a:pPr lvl="1"/>
                <a:r>
                  <a:rPr lang="en-US" dirty="0" smtClean="0"/>
                  <a:t>Function symbols of some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valence</a:t>
                </a:r>
                <a:r>
                  <a:rPr lang="en-US" dirty="0" smtClean="0"/>
                  <a:t>, </a:t>
                </a:r>
              </a:p>
              <a:p>
                <a:pPr lvl="2"/>
                <a:r>
                  <a:rPr lang="en-US" dirty="0" smtClean="0"/>
                  <a:t>Function symbols of 0 </a:t>
                </a:r>
                <a:r>
                  <a:rPr lang="en-US" dirty="0" err="1" smtClean="0"/>
                  <a:t>arity</a:t>
                </a:r>
                <a:r>
                  <a:rPr lang="en-US" dirty="0" smtClean="0"/>
                  <a:t> are called constants</a:t>
                </a:r>
              </a:p>
              <a:p>
                <a:pPr lvl="2"/>
                <a:r>
                  <a:rPr lang="en-US" dirty="0"/>
                  <a:t>f</a:t>
                </a:r>
                <a:r>
                  <a:rPr lang="en-US" dirty="0" smtClean="0"/>
                  <a:t>(x) is a function of </a:t>
                </a:r>
                <a:r>
                  <a:rPr lang="en-US" dirty="0" err="1" smtClean="0"/>
                  <a:t>arity</a:t>
                </a:r>
                <a:r>
                  <a:rPr lang="en-US" dirty="0"/>
                  <a:t> </a:t>
                </a:r>
                <a:r>
                  <a:rPr lang="en-US" dirty="0" smtClean="0"/>
                  <a:t>1, e.g., -x</a:t>
                </a:r>
              </a:p>
              <a:p>
                <a:pPr lvl="1"/>
                <a:r>
                  <a:rPr lang="en-US" dirty="0" smtClean="0"/>
                  <a:t>A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term</a:t>
                </a:r>
                <a:r>
                  <a:rPr lang="en-US" dirty="0" smtClean="0"/>
                  <a:t> t ::= x | f(t1,t2,t3,…), where t1, t2, t3, … are terms </a:t>
                </a:r>
              </a:p>
              <a:p>
                <a:pPr lvl="1"/>
                <a:r>
                  <a:rPr lang="en-US" dirty="0" smtClean="0"/>
                  <a:t>A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formula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::= a | P(x) | Q(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 | t1 = t2 |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r>
                  <a:rPr lang="en-US" dirty="0" smtClean="0"/>
                  <a:t> |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r>
                  <a:rPr lang="en-US" dirty="0" smtClean="0"/>
                  <a:t>1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r>
                  <a:rPr lang="en-US" dirty="0" smtClean="0"/>
                  <a:t>2) | … | … |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r>
                  <a:rPr lang="en-US" dirty="0" smtClean="0"/>
                  <a:t> |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Example of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Well </a:t>
                </a: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F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ormed Formula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m:rPr>
                        <m:nor/>
                      </m:rPr>
                      <a:rPr lang="es-ES"/>
                      <m:t>∀</m:t>
                    </m:r>
                    <m:r>
                      <m:rPr>
                        <m:nor/>
                      </m:rPr>
                      <a:rPr lang="es-ES"/>
                      <m:t>x</m:t>
                    </m:r>
                    <m:r>
                      <m:rPr>
                        <m:nor/>
                      </m:rPr>
                      <a:rPr lang="es-ES"/>
                      <m:t>∀</m:t>
                    </m:r>
                    <m:r>
                      <m:rPr>
                        <m:nor/>
                      </m:rPr>
                      <a:rPr lang="es-ES"/>
                      <m:t>y</m:t>
                    </m:r>
                    <m:r>
                      <m:rPr>
                        <m:nor/>
                      </m:rPr>
                      <a:rPr lang="es-ES"/>
                      <m:t>(</m:t>
                    </m:r>
                    <m:r>
                      <m:rPr>
                        <m:nor/>
                      </m:rPr>
                      <a:rPr lang="es-ES"/>
                      <m:t>E</m:t>
                    </m:r>
                    <m:r>
                      <m:rPr>
                        <m:nor/>
                      </m:rPr>
                      <a:rPr lang="es-ES"/>
                      <m:t>(</m:t>
                    </m:r>
                    <m:r>
                      <m:rPr>
                        <m:nor/>
                      </m:rPr>
                      <a:rPr lang="es-ES"/>
                      <m:t>x</m:t>
                    </m:r>
                    <m:r>
                      <m:rPr>
                        <m:nor/>
                      </m:rPr>
                      <a:rPr lang="es-ES"/>
                      <m:t>, </m:t>
                    </m:r>
                    <m:r>
                      <m:rPr>
                        <m:nor/>
                      </m:rPr>
                      <a:rPr lang="es-ES"/>
                      <m:t>y</m:t>
                    </m:r>
                    <m:r>
                      <m:rPr>
                        <m:nor/>
                      </m:rPr>
                      <a:rPr lang="es-ES"/>
                      <m:t>) ⇒ </m:t>
                    </m:r>
                    <m:r>
                      <m:rPr>
                        <m:nor/>
                      </m:rPr>
                      <a:rPr lang="es-ES"/>
                      <m:t>E</m:t>
                    </m:r>
                    <m:r>
                      <m:rPr>
                        <m:nor/>
                      </m:rPr>
                      <a:rPr lang="es-ES"/>
                      <m:t>(</m:t>
                    </m:r>
                    <m:r>
                      <m:rPr>
                        <m:nor/>
                      </m:rPr>
                      <a:rPr lang="es-ES"/>
                      <m:t>y</m:t>
                    </m:r>
                    <m:r>
                      <m:rPr>
                        <m:nor/>
                      </m:rPr>
                      <a:rPr lang="es-ES"/>
                      <m:t>, </m:t>
                    </m:r>
                    <m:r>
                      <m:rPr>
                        <m:nor/>
                      </m:rPr>
                      <a:rPr lang="es-ES"/>
                      <m:t>x</m:t>
                    </m:r>
                    <m:r>
                      <m:rPr>
                        <m:nor/>
                      </m:rPr>
                      <a:rPr lang="es-ES"/>
                      <m:t>))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𝑄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≡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𝑄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),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Bounded</a:t>
                </a:r>
                <a:r>
                  <a:rPr lang="en-US" dirty="0" smtClean="0"/>
                  <a:t> and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unbounded variables, closed formulas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371600"/>
                <a:ext cx="8610600" cy="5257800"/>
              </a:xfrm>
              <a:blipFill rotWithShape="1">
                <a:blip r:embed="rId3"/>
                <a:stretch>
                  <a:fillRect l="-1062" t="-2086" r="-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895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610600" cy="51054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An</a:t>
                </a:r>
                <a:r>
                  <a:rPr lang="en-US" b="1" dirty="0" smtClean="0">
                    <a:solidFill>
                      <a:schemeClr val="accent6"/>
                    </a:solidFill>
                  </a:rPr>
                  <a:t> interpretation or a model M </a:t>
                </a:r>
                <a:r>
                  <a:rPr lang="en-US" dirty="0" smtClean="0"/>
                  <a:t>of a FOL formula assigns meaning to all the non-logical symbols and a domain for the variables (i.e., the variables, the predicate symbols, and the function symbols)</a:t>
                </a:r>
              </a:p>
              <a:p>
                <a:pPr lvl="1"/>
                <a:r>
                  <a:rPr lang="en-US" dirty="0" smtClean="0"/>
                  <a:t>D: Domain of discourse </a:t>
                </a:r>
              </a:p>
              <a:p>
                <a:pPr lvl="1"/>
                <a:r>
                  <a:rPr lang="en-US" dirty="0">
                    <a:sym typeface="Wingdings" pitchFamily="2" charset="2"/>
                  </a:rPr>
                  <a:t>For each variable </a:t>
                </a:r>
                <a:r>
                  <a:rPr lang="en-US" dirty="0" smtClean="0">
                    <a:sym typeface="Wingdings" pitchFamily="2" charset="2"/>
                  </a:rPr>
                  <a:t>x, a valuation v(x) gives a value in D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Each function symbol f of </a:t>
                </a:r>
                <a:r>
                  <a:rPr lang="en-US" dirty="0" err="1" smtClean="0"/>
                  <a:t>arity</a:t>
                </a:r>
                <a:r>
                  <a:rPr lang="en-US" dirty="0" smtClean="0"/>
                  <a:t> n is assigned a function </a:t>
                </a:r>
                <a:r>
                  <a:rPr lang="en-US" dirty="0" err="1" smtClean="0"/>
                  <a:t>D</a:t>
                </a:r>
                <a:r>
                  <a:rPr lang="en-US" baseline="30000" dirty="0" err="1" smtClean="0"/>
                  <a:t>n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" pitchFamily="2" charset="2"/>
                  </a:rPr>
                  <a:t> D</a:t>
                </a:r>
              </a:p>
              <a:p>
                <a:pPr lvl="1"/>
                <a:r>
                  <a:rPr lang="en-US" dirty="0" smtClean="0">
                    <a:sym typeface="Wingdings" pitchFamily="2" charset="2"/>
                  </a:rPr>
                  <a:t>Each predicate symbol P of </a:t>
                </a:r>
                <a:r>
                  <a:rPr lang="en-US" dirty="0" err="1" smtClean="0">
                    <a:sym typeface="Wingdings" pitchFamily="2" charset="2"/>
                  </a:rPr>
                  <a:t>atity</a:t>
                </a:r>
                <a:r>
                  <a:rPr lang="en-US" dirty="0" smtClean="0">
                    <a:sym typeface="Wingdings" pitchFamily="2" charset="2"/>
                  </a:rPr>
                  <a:t> n is assigned a predicate </a:t>
                </a:r>
                <a:r>
                  <a:rPr lang="en-US" dirty="0" err="1" smtClean="0">
                    <a:sym typeface="Wingdings" pitchFamily="2" charset="2"/>
                  </a:rPr>
                  <a:t>D</a:t>
                </a:r>
                <a:r>
                  <a:rPr lang="en-US" baseline="30000" dirty="0" err="1" smtClean="0">
                    <a:sym typeface="Wingdings" pitchFamily="2" charset="2"/>
                  </a:rPr>
                  <a:t>n</a:t>
                </a:r>
                <a:r>
                  <a:rPr lang="en-US" dirty="0" smtClean="0">
                    <a:sym typeface="Wingdings" pitchFamily="2" charset="2"/>
                  </a:rPr>
                  <a:t>  {T, F}</a:t>
                </a:r>
              </a:p>
              <a:p>
                <a:r>
                  <a:rPr lang="en-US" dirty="0" smtClean="0">
                    <a:sym typeface="Wingdings" pitchFamily="2" charset="2"/>
                  </a:rPr>
                  <a:t>If formula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r>
                  <a:rPr lang="en-US" dirty="0" smtClean="0">
                    <a:sym typeface="Wingdings" pitchFamily="2" charset="2"/>
                  </a:rPr>
                  <a:t> evaluates to T with model M, then we say M </a:t>
                </a:r>
                <a:r>
                  <a:rPr lang="en-US" b="1" dirty="0" smtClean="0">
                    <a:sym typeface="Wingdings" pitchFamily="2" charset="2"/>
                  </a:rPr>
                  <a:t>satisfies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r>
                  <a:rPr lang="en-US" dirty="0" smtClean="0">
                    <a:sym typeface="Wingdings" pitchFamily="2" charset="2"/>
                  </a:rPr>
                  <a:t>, M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sym typeface="Wingdings" pitchFamily="2" charset="2"/>
                      </a:rPr>
                      <m:t>⊨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r>
                  <a:rPr lang="en-US" dirty="0" smtClean="0">
                    <a:sym typeface="Wingdings" pitchFamily="2" charset="2"/>
                  </a:rPr>
                  <a:t>and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r>
                  <a:rPr lang="en-US" dirty="0" smtClean="0">
                    <a:sym typeface="Wingdings" pitchFamily="2" charset="2"/>
                  </a:rPr>
                  <a:t> is said to be </a:t>
                </a:r>
                <a:r>
                  <a:rPr lang="en-US" b="1" dirty="0" err="1" smtClean="0">
                    <a:solidFill>
                      <a:schemeClr val="accent6"/>
                    </a:solidFill>
                    <a:sym typeface="Wingdings" pitchFamily="2" charset="2"/>
                  </a:rPr>
                  <a:t>satisfiable</a:t>
                </a:r>
                <a:endParaRPr lang="en-US" b="1" dirty="0" smtClean="0">
                  <a:solidFill>
                    <a:schemeClr val="accent6"/>
                  </a:solidFill>
                  <a:sym typeface="Wingdings" pitchFamily="2" charset="2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r>
                  <a:rPr lang="en-US" dirty="0" smtClean="0">
                    <a:sym typeface="Wingdings" pitchFamily="2" charset="2"/>
                  </a:rPr>
                  <a:t> is </a:t>
                </a:r>
                <a:r>
                  <a:rPr lang="en-US" b="1" dirty="0" smtClean="0">
                    <a:solidFill>
                      <a:schemeClr val="accent6"/>
                    </a:solidFill>
                    <a:sym typeface="Wingdings" pitchFamily="2" charset="2"/>
                  </a:rPr>
                  <a:t>valid</a:t>
                </a:r>
                <a:r>
                  <a:rPr lang="en-US" dirty="0" smtClean="0">
                    <a:sym typeface="Wingdings" pitchFamily="2" charset="2"/>
                  </a:rPr>
                  <a:t> if it is true for every interpretation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610600" cy="5105400"/>
              </a:xfrm>
              <a:blipFill rotWithShape="1">
                <a:blip r:embed="rId2"/>
                <a:stretch>
                  <a:fillRect l="-1204" t="-2389" r="-9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927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(Un)Decidable Classes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639034"/>
              </p:ext>
            </p:extLst>
          </p:nvPr>
        </p:nvGraphicFramePr>
        <p:xfrm>
          <a:off x="457200" y="1600200"/>
          <a:ext cx="8229601" cy="499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1606"/>
                <a:gridCol w="1340594"/>
                <a:gridCol w="1295400"/>
                <a:gridCol w="914400"/>
                <a:gridCol w="36576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n-</a:t>
                      </a:r>
                      <a:r>
                        <a:rPr lang="en-US" dirty="0" err="1" smtClean="0"/>
                        <a:t>ary</a:t>
                      </a:r>
                      <a:r>
                        <a:rPr lang="en-US" dirty="0" smtClean="0"/>
                        <a:t> predicate symbols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n-</a:t>
                      </a:r>
                      <a:r>
                        <a:rPr lang="en-US" dirty="0" err="1" smtClean="0"/>
                        <a:t>ary</a:t>
                      </a:r>
                      <a:r>
                        <a:rPr lang="en-US" dirty="0" smtClean="0"/>
                        <a:t> function symbols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With Equality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/>
                          <a:ea typeface="Cambria Math"/>
                        </a:rPr>
                        <a:t>∀∃∀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ω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, 1 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Kahr</a:t>
                      </a:r>
                      <a:r>
                        <a:rPr lang="en-US" dirty="0" smtClean="0"/>
                        <a:t> 1962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∀</a:t>
                      </a:r>
                      <a:r>
                        <a:rPr lang="en-US" baseline="30000" dirty="0" smtClean="0">
                          <a:latin typeface="Cambria Math"/>
                          <a:ea typeface="Cambria Math"/>
                        </a:rPr>
                        <a:t>3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∃</a:t>
                      </a:r>
                      <a:endParaRPr lang="en-US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ω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, 1 </a:t>
                      </a:r>
                      <a:endParaRPr lang="en-US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Suranyi</a:t>
                      </a:r>
                      <a:r>
                        <a:rPr lang="en-US" dirty="0" smtClean="0"/>
                        <a:t> 1959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∀</a:t>
                      </a:r>
                      <a:r>
                        <a:rPr lang="en-US" baseline="30000" dirty="0" smtClean="0">
                          <a:latin typeface="Cambria Math"/>
                          <a:ea typeface="Cambria Math"/>
                        </a:rPr>
                        <a:t>*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∃</a:t>
                      </a:r>
                      <a:endParaRPr lang="en-US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Kalmar-</a:t>
                      </a:r>
                      <a:r>
                        <a:rPr lang="en-US" dirty="0" err="1" smtClean="0"/>
                        <a:t>Suranyi</a:t>
                      </a:r>
                      <a:r>
                        <a:rPr lang="en-US" dirty="0" smtClean="0"/>
                        <a:t> 1950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∀∃∀∃*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Gurevich</a:t>
                      </a:r>
                      <a:r>
                        <a:rPr lang="en-US" dirty="0" smtClean="0"/>
                        <a:t> 1966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/>
                          <a:ea typeface="Cambria Math"/>
                        </a:rPr>
                        <a:t>∀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Gurevich</a:t>
                      </a:r>
                      <a:r>
                        <a:rPr lang="en-US" dirty="0" smtClean="0"/>
                        <a:t> 1976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/>
                          <a:ea typeface="Cambria Math"/>
                        </a:rPr>
                        <a:t>∀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0, 1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Gurevich</a:t>
                      </a:r>
                      <a:r>
                        <a:rPr lang="en-US" dirty="0" smtClean="0"/>
                        <a:t> 1976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∀</a:t>
                      </a:r>
                      <a:r>
                        <a:rPr lang="en-US" baseline="30000" dirty="0" smtClean="0">
                          <a:latin typeface="Cambria Math"/>
                          <a:ea typeface="Cambria Math"/>
                        </a:rPr>
                        <a:t>2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∃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ω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, 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Goldfarb</a:t>
                      </a:r>
                      <a:r>
                        <a:rPr lang="en-US" baseline="0" dirty="0" smtClean="0"/>
                        <a:t> 1984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∃*∀*</a:t>
                      </a:r>
                      <a:endParaRPr lang="en-US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Ramsey 1930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∃*∀∃*</a:t>
                      </a:r>
                      <a:endParaRPr lang="en-US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Maslov-Orevkov</a:t>
                      </a:r>
                      <a:r>
                        <a:rPr lang="en-US" baseline="0" dirty="0" smtClean="0"/>
                        <a:t> 1972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∃*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Gurevich</a:t>
                      </a:r>
                      <a:r>
                        <a:rPr lang="en-US" dirty="0" smtClean="0"/>
                        <a:t> 1976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ω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ω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Lob 1967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497572" y="346937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Undecidable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371063" y="5602972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Decidable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Presberger</a:t>
            </a:r>
            <a:r>
              <a:rPr lang="en-US" dirty="0" smtClean="0"/>
              <a:t> Arithmetic </a:t>
            </a:r>
            <a:r>
              <a:rPr lang="en-US" b="1" dirty="0" smtClean="0">
                <a:solidFill>
                  <a:srgbClr val="00B050"/>
                </a:solidFill>
              </a:rPr>
              <a:t>[1929]</a:t>
            </a:r>
            <a:endParaRPr 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sz="3600" dirty="0" smtClean="0"/>
                  <a:t>First order theory of natural numbers with addition (no multiplication)</a:t>
                </a:r>
              </a:p>
              <a:p>
                <a:r>
                  <a:rPr lang="en-US" sz="3600" dirty="0" smtClean="0"/>
                  <a:t>Signature: Two constants 0 and 1, and a binary function +</a:t>
                </a:r>
              </a:p>
              <a:p>
                <a:r>
                  <a:rPr lang="en-US" sz="3600" dirty="0" smtClean="0"/>
                  <a:t>Axioms: </a:t>
                </a:r>
              </a:p>
              <a:p>
                <a:pPr lvl="1"/>
                <a:r>
                  <a:rPr lang="en-US" sz="2900" dirty="0" smtClean="0"/>
                  <a:t>~(0 = x + 1)</a:t>
                </a:r>
              </a:p>
              <a:p>
                <a:pPr lvl="1"/>
                <a:r>
                  <a:rPr lang="en-US" sz="2900" dirty="0" smtClean="0"/>
                  <a:t>x + 1 = y + 1 </a:t>
                </a:r>
                <a14:m>
                  <m:oMath xmlns:m="http://schemas.openxmlformats.org/officeDocument/2006/math">
                    <m:r>
                      <a:rPr lang="en-US" sz="2900" i="1" smtClean="0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2900" dirty="0" smtClean="0"/>
                  <a:t> x = y</a:t>
                </a:r>
              </a:p>
              <a:p>
                <a:pPr lvl="1"/>
                <a:r>
                  <a:rPr lang="en-US" sz="2900" dirty="0" smtClean="0"/>
                  <a:t>x + 0 = x</a:t>
                </a:r>
              </a:p>
              <a:p>
                <a:pPr lvl="1"/>
                <a:r>
                  <a:rPr lang="en-US" sz="2900" dirty="0" smtClean="0"/>
                  <a:t>(x + y) + 1 = x + (y + 1)</a:t>
                </a:r>
              </a:p>
              <a:p>
                <a:pPr lvl="1"/>
                <a:r>
                  <a:rPr lang="en-US" sz="2900" dirty="0" smtClean="0"/>
                  <a:t>(Infinity Axiom) For any first order formula P(x), P(0) </a:t>
                </a:r>
                <a14:m>
                  <m:oMath xmlns:m="http://schemas.openxmlformats.org/officeDocument/2006/math">
                    <m:r>
                      <a:rPr lang="en-US" sz="2900" i="1" smtClean="0">
                        <a:latin typeface="Cambria Math"/>
                        <a:ea typeface="Cambria Math"/>
                      </a:rPr>
                      <m:t>∧</m:t>
                    </m:r>
                  </m:oMath>
                </a14:m>
                <a:r>
                  <a:rPr lang="en-US" sz="2900" dirty="0" smtClean="0"/>
                  <a:t> (</a:t>
                </a:r>
                <a14:m>
                  <m:oMath xmlns:m="http://schemas.openxmlformats.org/officeDocument/2006/math">
                    <m:r>
                      <a:rPr lang="en-US" sz="2900" i="1" dirty="0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sz="2900" b="0" i="1" dirty="0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9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900" b="0" i="1" dirty="0" smtClean="0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en-US" sz="29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9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2900" b="0" i="1" dirty="0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sz="2900" b="0" i="1" dirty="0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sz="2900" b="0" i="1" dirty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900" b="0" i="1" dirty="0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900" b="0" i="1" dirty="0" smtClean="0">
                        <a:latin typeface="Cambria Math"/>
                        <a:ea typeface="Cambria Math"/>
                      </a:rPr>
                      <m:t>+1)) ⟹ ∀</m:t>
                    </m:r>
                    <m:r>
                      <a:rPr lang="en-US" sz="2900" b="0" i="1" dirty="0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900" i="1" dirty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900" i="1" dirty="0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en-US" sz="2900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900" b="0" i="1" dirty="0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sz="2900" dirty="0" smtClean="0">
                  <a:ea typeface="Cambria Math"/>
                </a:endParaRPr>
              </a:p>
              <a:p>
                <a:r>
                  <a:rPr lang="en-US" sz="3600" dirty="0" smtClean="0">
                    <a:ea typeface="Cambria Math"/>
                  </a:rPr>
                  <a:t>Example: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sz="3600" i="1" dirty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3600" i="1" dirty="0">
                        <a:latin typeface="Cambria Math"/>
                        <a:ea typeface="Cambria Math"/>
                      </a:rPr>
                      <m:t> ∃ </m:t>
                    </m:r>
                    <m:r>
                      <a:rPr lang="en-US" sz="3600" b="0" i="1" dirty="0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3600" b="0" i="1" dirty="0" smtClean="0">
                        <a:latin typeface="Cambria Math"/>
                        <a:ea typeface="Cambria Math"/>
                      </a:rPr>
                      <m:t> (</m:t>
                    </m:r>
                    <m:d>
                      <m:dPr>
                        <m:ctrlPr>
                          <a:rPr lang="en-US" sz="36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3600" b="0" i="1" dirty="0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3600" b="0" i="1" dirty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3600" b="0" i="1" dirty="0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3600" b="0" i="1" dirty="0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36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3600" b="0" i="1" dirty="0" smtClean="0">
                        <a:latin typeface="Cambria Math"/>
                        <a:ea typeface="Cambria Math"/>
                      </a:rPr>
                      <m:t> ∨(</m:t>
                    </m:r>
                    <m:r>
                      <a:rPr lang="en-US" sz="3600" b="0" i="1" dirty="0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3600" b="0" i="1" dirty="0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3600" b="0" i="1" dirty="0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3600" b="0" i="1" dirty="0" smtClean="0">
                        <a:latin typeface="Cambria Math"/>
                        <a:ea typeface="Cambria Math"/>
                      </a:rPr>
                      <m:t>+1=</m:t>
                    </m:r>
                    <m:r>
                      <a:rPr lang="en-US" sz="3600" b="0" i="1" dirty="0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3600" b="0" i="1" dirty="0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3600" dirty="0" smtClean="0">
                  <a:ea typeface="Cambria Math"/>
                </a:endParaRPr>
              </a:p>
              <a:p>
                <a:r>
                  <a:rPr lang="en-US" sz="3600" dirty="0" smtClean="0">
                    <a:ea typeface="Cambria Math"/>
                  </a:rPr>
                  <a:t>Cannot </a:t>
                </a:r>
                <a:r>
                  <a:rPr lang="en-US" sz="3600" dirty="0">
                    <a:ea typeface="Cambria Math"/>
                  </a:rPr>
                  <a:t>formalize </a:t>
                </a:r>
                <a:r>
                  <a:rPr lang="en-US" sz="3600" dirty="0" smtClean="0">
                    <a:ea typeface="Cambria Math"/>
                  </a:rPr>
                  <a:t>divisibility </a:t>
                </a:r>
                <a:r>
                  <a:rPr lang="en-US" sz="3600" dirty="0">
                    <a:ea typeface="Cambria Math"/>
                  </a:rPr>
                  <a:t>or prime </a:t>
                </a:r>
                <a:r>
                  <a:rPr lang="en-US" sz="3600" dirty="0" smtClean="0">
                    <a:ea typeface="Cambria Math"/>
                  </a:rPr>
                  <a:t>numbers </a:t>
                </a:r>
              </a:p>
              <a:p>
                <a:r>
                  <a:rPr lang="en-US" sz="3600" dirty="0" smtClean="0">
                    <a:ea typeface="Cambria Math"/>
                  </a:rPr>
                  <a:t>Consistent: For any A, if A can be deduced from the axioms then ~A cannot be</a:t>
                </a:r>
              </a:p>
              <a:p>
                <a:r>
                  <a:rPr lang="en-US" sz="3600" dirty="0" smtClean="0">
                    <a:ea typeface="Cambria Math"/>
                  </a:rPr>
                  <a:t>Complete: For any A, either A can be deduced or ~A can be deduced</a:t>
                </a:r>
              </a:p>
              <a:p>
                <a:r>
                  <a:rPr lang="en-US" sz="3600" dirty="0" smtClean="0">
                    <a:ea typeface="Cambria Math"/>
                  </a:rPr>
                  <a:t>Decidable: There is an algorithm which decides for any A, whether A is true or ~A is true</a:t>
                </a:r>
              </a:p>
              <a:p>
                <a:pPr lvl="1"/>
                <a:r>
                  <a:rPr lang="en-US" sz="2900" dirty="0" smtClean="0">
                    <a:ea typeface="Cambria Math"/>
                  </a:rPr>
                  <a:t>Complexity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900" b="0" i="0" smtClean="0">
                        <a:latin typeface="Cambria Math"/>
                        <a:ea typeface="Cambria Math"/>
                      </a:rPr>
                      <m:t>O</m:t>
                    </m:r>
                    <m:r>
                      <a:rPr lang="en-US" sz="2900" b="0" i="0" smtClean="0">
                        <a:latin typeface="Cambria Math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en-US" sz="29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sz="290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  <m:t>𝑐𝑛</m:t>
                            </m:r>
                          </m:sup>
                        </m:sSup>
                      </m:sup>
                    </m:sSup>
                    <m:r>
                      <a:rPr lang="en-US" sz="29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900" dirty="0" smtClean="0">
                    <a:ea typeface="Cambria Math"/>
                  </a:rPr>
                  <a:t>, n : length of the formula c is some </a:t>
                </a:r>
                <a:r>
                  <a:rPr lang="en-US" sz="2900" dirty="0" err="1" smtClean="0">
                    <a:ea typeface="Cambria Math"/>
                  </a:rPr>
                  <a:t>consant</a:t>
                </a:r>
                <a:r>
                  <a:rPr lang="en-US" sz="2900" dirty="0" smtClean="0">
                    <a:ea typeface="Cambria Math"/>
                  </a:rPr>
                  <a:t> </a:t>
                </a:r>
                <a:r>
                  <a:rPr lang="en-US" sz="2900" b="1" dirty="0" smtClean="0">
                    <a:solidFill>
                      <a:srgbClr val="00B050"/>
                    </a:solidFill>
                    <a:ea typeface="Cambria Math"/>
                  </a:rPr>
                  <a:t>[Fischer &amp; Rabin 1974]</a:t>
                </a:r>
              </a:p>
              <a:p>
                <a:pPr lvl="1"/>
                <a:r>
                  <a:rPr lang="en-US" sz="2900" dirty="0"/>
                  <a:t>1954 Martin Davis implemented </a:t>
                </a:r>
                <a:r>
                  <a:rPr lang="en-US" sz="2900" dirty="0" err="1"/>
                  <a:t>Presberger’s</a:t>
                </a:r>
                <a:r>
                  <a:rPr lang="en-US" sz="2900" dirty="0"/>
                  <a:t> decision procedure on “</a:t>
                </a:r>
                <a:r>
                  <a:rPr lang="en-US" sz="2900" dirty="0" err="1"/>
                  <a:t>Johnniac</a:t>
                </a:r>
                <a:r>
                  <a:rPr lang="en-US" sz="2900" dirty="0"/>
                  <a:t>” at IAS</a:t>
                </a:r>
              </a:p>
              <a:p>
                <a:pPr lvl="1"/>
                <a:endParaRPr lang="en-US" sz="2900" b="1" dirty="0" smtClean="0">
                  <a:solidFill>
                    <a:srgbClr val="00B050"/>
                  </a:solidFill>
                  <a:ea typeface="Cambria Math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2"/>
                <a:stretch>
                  <a:fillRect l="-593" t="-16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18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Theory of Time </a:t>
            </a:r>
            <a:r>
              <a:rPr lang="en-US" dirty="0" err="1" smtClean="0"/>
              <a:t>Input/Output</a:t>
            </a:r>
            <a:r>
              <a:rPr lang="en-US" dirty="0" smtClean="0"/>
              <a:t> Automata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</a:p>
          <a:p>
            <a:r>
              <a:rPr lang="en-US" dirty="0" err="1" smtClean="0"/>
              <a:t>Sayan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</a:p>
          <a:p>
            <a:r>
              <a:rPr lang="en-US" dirty="0" smtClean="0"/>
              <a:t>Semantics</a:t>
            </a:r>
          </a:p>
          <a:p>
            <a:r>
              <a:rPr lang="en-US" dirty="0" smtClean="0"/>
              <a:t>Abstraction, Implementation</a:t>
            </a:r>
          </a:p>
          <a:p>
            <a:r>
              <a:rPr lang="en-US" dirty="0" smtClean="0"/>
              <a:t>Simulations</a:t>
            </a:r>
          </a:p>
          <a:p>
            <a:r>
              <a:rPr lang="en-US" dirty="0" smtClean="0"/>
              <a:t>Composition</a:t>
            </a:r>
          </a:p>
          <a:p>
            <a:r>
              <a:rPr lang="en-US" dirty="0" err="1" smtClean="0"/>
              <a:t>Substitutivity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5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Valuations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 variable </a:t>
                </a:r>
                <a:r>
                  <a:rPr lang="en-US" i="1" dirty="0" smtClean="0"/>
                  <a:t>x </a:t>
                </a:r>
                <a:r>
                  <a:rPr lang="en-US" dirty="0" smtClean="0"/>
                  <a:t>is a name for a state component</a:t>
                </a:r>
              </a:p>
              <a:p>
                <a:r>
                  <a:rPr lang="en-US" i="1" dirty="0" smtClean="0"/>
                  <a:t>type(x)</a:t>
                </a:r>
              </a:p>
              <a:p>
                <a:r>
                  <a:rPr lang="en-US" dirty="0" smtClean="0"/>
                  <a:t>A set of variables X</a:t>
                </a:r>
              </a:p>
              <a:p>
                <a:r>
                  <a:rPr lang="en-US" dirty="0" smtClean="0"/>
                  <a:t>A valuation for X maps each x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to an element in type(x)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𝑣𝑎𝑙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: set of all valuations of X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x: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color:{R,G,B}</a:t>
                </a:r>
              </a:p>
              <a:p>
                <a:r>
                  <a:rPr lang="en-US" dirty="0"/>
                  <a:t>c</a:t>
                </a:r>
                <a:r>
                  <a:rPr lang="en-US" dirty="0" smtClean="0"/>
                  <a:t>lock: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ℝ</m:t>
                        </m:r>
                        <m:r>
                          <m:rPr>
                            <m:nor/>
                          </m:rPr>
                          <a:rPr lang="en-US" dirty="0" smtClean="0"/>
                          <m:t> 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X = {</a:t>
                </a:r>
                <a:r>
                  <a:rPr lang="en-US" dirty="0" err="1" smtClean="0"/>
                  <a:t>x,color,clock</a:t>
                </a:r>
                <a:r>
                  <a:rPr lang="en-US" dirty="0" smtClean="0"/>
                  <a:t>}</a:t>
                </a:r>
              </a:p>
              <a:p>
                <a:r>
                  <a:rPr lang="en-US" b="1" dirty="0" smtClean="0"/>
                  <a:t>x </a:t>
                </a:r>
                <a:r>
                  <a:rPr lang="en-US" dirty="0" smtClean="0"/>
                  <a:t>= &lt;x </a:t>
                </a:r>
                <a:r>
                  <a:rPr lang="en-US" dirty="0" smtClean="0">
                    <a:sym typeface="Wingdings" pitchFamily="2" charset="2"/>
                  </a:rPr>
                  <a:t> 5.5, color G, clock  12&gt;</a:t>
                </a:r>
              </a:p>
              <a:p>
                <a:r>
                  <a:rPr lang="en-US" b="1" dirty="0"/>
                  <a:t>y</a:t>
                </a:r>
                <a:r>
                  <a:rPr lang="en-US" b="1" dirty="0" smtClean="0"/>
                  <a:t> </a:t>
                </a:r>
                <a:r>
                  <a:rPr lang="en-US" dirty="0" smtClean="0"/>
                  <a:t>= &lt;x </a:t>
                </a:r>
                <a:r>
                  <a:rPr lang="en-US" dirty="0" smtClean="0">
                    <a:sym typeface="Wingdings" pitchFamily="2" charset="2"/>
                  </a:rPr>
                  <a:t> 7.90, color G, clock  1&gt; </a:t>
                </a:r>
              </a:p>
              <a:p>
                <a:r>
                  <a:rPr lang="en-US" b="1" dirty="0" err="1" smtClean="0">
                    <a:sym typeface="Wingdings" pitchFamily="2" charset="2"/>
                  </a:rPr>
                  <a:t>x.</a:t>
                </a:r>
                <a:r>
                  <a:rPr lang="en-US" dirty="0" err="1" smtClean="0">
                    <a:sym typeface="Wingdings" pitchFamily="2" charset="2"/>
                  </a:rPr>
                  <a:t>color</a:t>
                </a:r>
                <a:r>
                  <a:rPr lang="en-US" dirty="0" smtClean="0">
                    <a:sym typeface="Wingdings" pitchFamily="2" charset="2"/>
                  </a:rPr>
                  <a:t> = G, </a:t>
                </a:r>
                <a:r>
                  <a:rPr lang="en-US" b="1" dirty="0" err="1" smtClean="0">
                    <a:sym typeface="Wingdings" pitchFamily="2" charset="2"/>
                  </a:rPr>
                  <a:t>x.</a:t>
                </a:r>
                <a:r>
                  <a:rPr lang="en-US" dirty="0" err="1" smtClean="0">
                    <a:sym typeface="Wingdings" pitchFamily="2" charset="2"/>
                  </a:rPr>
                  <a:t>x</a:t>
                </a:r>
                <a:r>
                  <a:rPr lang="en-US" dirty="0" smtClean="0">
                    <a:sym typeface="Wingdings" pitchFamily="2" charset="2"/>
                  </a:rPr>
                  <a:t> = 5.5, </a:t>
                </a:r>
                <a:r>
                  <a:rPr lang="en-US" b="1" dirty="0" err="1" smtClean="0">
                    <a:sym typeface="Wingdings" pitchFamily="2" charset="2"/>
                  </a:rPr>
                  <a:t>y.</a:t>
                </a:r>
                <a:r>
                  <a:rPr lang="en-US" dirty="0" err="1" smtClean="0">
                    <a:sym typeface="Wingdings" pitchFamily="2" charset="2"/>
                  </a:rPr>
                  <a:t>x</a:t>
                </a:r>
                <a:r>
                  <a:rPr lang="en-US" dirty="0" smtClean="0">
                    <a:sym typeface="Wingdings" pitchFamily="2" charset="2"/>
                  </a:rPr>
                  <a:t> = 7.90</a:t>
                </a:r>
                <a:endParaRPr lang="en-US" b="1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719" t="-2156" r="-3172" b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015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3773</TotalTime>
  <Words>1198</Words>
  <Application>Microsoft Office PowerPoint</Application>
  <PresentationFormat>On-screen Show (4:3)</PresentationFormat>
  <Paragraphs>184</Paragraphs>
  <Slides>13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ECE/CS 584: Verification of Embedded Computing Systems</vt:lpstr>
      <vt:lpstr>Propositional Logic Summary</vt:lpstr>
      <vt:lpstr>Predicate Logic or First Order Logic</vt:lpstr>
      <vt:lpstr>Semantics</vt:lpstr>
      <vt:lpstr>Example (Un)Decidable Classes</vt:lpstr>
      <vt:lpstr>Presberger Arithmetic [1929]</vt:lpstr>
      <vt:lpstr>Theory of Time Input/Output Automata</vt:lpstr>
      <vt:lpstr>Roadmap</vt:lpstr>
      <vt:lpstr>Variables and Valuations</vt:lpstr>
      <vt:lpstr>Trajectories</vt:lpstr>
      <vt:lpstr>Hybrid Automata (a.k.a Timed Automata Kaynar, et al. 2005)</vt:lpstr>
      <vt:lpstr>Bouncing Ball</vt:lpstr>
      <vt:lpstr>Trajectory Semantics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Time Input/Output Automata</dc:title>
  <dc:creator>Sayan Mitras</dc:creator>
  <cp:lastModifiedBy>Sayan Mitras</cp:lastModifiedBy>
  <cp:revision>47</cp:revision>
  <cp:lastPrinted>2012-09-08T18:46:45Z</cp:lastPrinted>
  <dcterms:created xsi:type="dcterms:W3CDTF">2012-09-05T03:58:04Z</dcterms:created>
  <dcterms:modified xsi:type="dcterms:W3CDTF">2012-09-08T18:50:59Z</dcterms:modified>
</cp:coreProperties>
</file>