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92" r:id="rId3"/>
    <p:sldId id="294" r:id="rId4"/>
    <p:sldId id="299" r:id="rId5"/>
    <p:sldId id="296" r:id="rId6"/>
    <p:sldId id="300" r:id="rId7"/>
    <p:sldId id="258" r:id="rId8"/>
    <p:sldId id="298" r:id="rId9"/>
    <p:sldId id="269" r:id="rId10"/>
    <p:sldId id="301" r:id="rId11"/>
    <p:sldId id="297" r:id="rId12"/>
    <p:sldId id="277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2A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9" autoAdjust="0"/>
  </p:normalViewPr>
  <p:slideViewPr>
    <p:cSldViewPr showGuides="1">
      <p:cViewPr>
        <p:scale>
          <a:sx n="70" d="100"/>
          <a:sy n="70" d="100"/>
        </p:scale>
        <p:origin x="-11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6E1B6EF-ED34-4915-9548-A59C8A6676F8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2F81894-4E42-4C20-B559-1A0CBC527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1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2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5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8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8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A0C9-335D-425F-A2CE-581AAF9F3357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27EDB-D4C7-497A-B9D7-5DFE52E4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1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blo_Picass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etropolitan_Museum_of_Ar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ECE/CS 584: Hybrid Automaton Modeling Framework</a:t>
            </a:r>
            <a:br>
              <a:rPr lang="en-US" dirty="0" smtClean="0"/>
            </a:br>
            <a:r>
              <a:rPr lang="en-US" dirty="0" smtClean="0"/>
              <a:t>Invariance, Abstractions,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04</a:t>
            </a:r>
          </a:p>
          <a:p>
            <a:r>
              <a:rPr lang="en-US" dirty="0" err="1" smtClean="0"/>
              <a:t>Sayan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2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State Machine 2 Implements State Machine 1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4119"/>
            <a:ext cx="4038600" cy="359648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4038600" cy="3733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944974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78190"/>
            <a:ext cx="2728912" cy="3285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21" y="5410201"/>
            <a:ext cx="8077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5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Simulation for Abstraction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6200" y="1600200"/>
                <a:ext cx="8763000" cy="45259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Forward simulation </a:t>
                </a:r>
                <a:r>
                  <a:rPr lang="en-US" dirty="0" smtClean="0"/>
                  <a:t>relation from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to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 </a:t>
                </a:r>
                <a:r>
                  <a:rPr lang="en-US" dirty="0" smtClean="0"/>
                  <a:t>is a relation 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such that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For every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there exists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such that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/>
                  <a:t>R</a:t>
                </a:r>
                <a:r>
                  <a:rPr lang="en-US" b="1" dirty="0" smtClean="0"/>
                  <a:t> x</a:t>
                </a:r>
                <a:r>
                  <a:rPr lang="en-US" b="1" baseline="-25000" dirty="0" smtClean="0"/>
                  <a:t>2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For every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b="1" dirty="0" smtClean="0"/>
                  <a:t>–a</a:t>
                </a:r>
                <a:r>
                  <a:rPr lang="en-US" b="1" baseline="-25000" dirty="0" smtClean="0"/>
                  <a:t>1</a:t>
                </a:r>
                <a:r>
                  <a:rPr lang="en-US" b="1" dirty="0"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sym typeface="Wingdings" pitchFamily="2" charset="2"/>
                      </a:rPr>
                      <m:t>→</m:t>
                    </m:r>
                  </m:oMath>
                </a14:m>
                <a:r>
                  <a:rPr lang="en-US" b="1" dirty="0" smtClean="0"/>
                  <a:t> x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’</a:t>
                </a:r>
                <a:r>
                  <a:rPr lang="en-US" b="1" baseline="-25000" dirty="0" smtClean="0"/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𝒟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  <a:ea typeface="Cambria Math"/>
                      </a:rPr>
                      <m:t>Q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2 </m:t>
                    </m:r>
                  </m:oMath>
                </a14:m>
                <a:r>
                  <a:rPr lang="en-US" dirty="0" smtClean="0"/>
                  <a:t> such that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/>
                  <a:t>R</a:t>
                </a:r>
                <a:r>
                  <a:rPr lang="en-US" b="1" dirty="0" smtClean="0"/>
                  <a:t> x</a:t>
                </a:r>
                <a:r>
                  <a:rPr lang="en-US" b="1" baseline="-25000" dirty="0" smtClean="0"/>
                  <a:t>2,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there exists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’</a:t>
                </a:r>
                <a:r>
                  <a:rPr lang="en-US" dirty="0" smtClean="0"/>
                  <a:t> such that </a:t>
                </a:r>
              </a:p>
              <a:p>
                <a:pPr lvl="2"/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b="1" dirty="0" smtClean="0"/>
                  <a:t>–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𝜷</m:t>
                    </m:r>
                  </m:oMath>
                </a14:m>
                <a:r>
                  <a:rPr lang="en-US" b="1" dirty="0" smtClean="0"/>
                  <a:t>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’ </a:t>
                </a:r>
                <a:r>
                  <a:rPr lang="en-US" dirty="0" smtClean="0"/>
                  <a:t>and</a:t>
                </a:r>
                <a:r>
                  <a:rPr lang="en-US" b="1" dirty="0" smtClean="0"/>
                  <a:t> </a:t>
                </a:r>
              </a:p>
              <a:p>
                <a:pPr lvl="2"/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’</a:t>
                </a:r>
                <a:r>
                  <a:rPr lang="en-US" b="1" baseline="-25000" dirty="0" smtClean="0"/>
                  <a:t> </a:t>
                </a:r>
                <a:r>
                  <a:rPr lang="en-US" dirty="0" smtClean="0"/>
                  <a:t>R</a:t>
                </a:r>
                <a:r>
                  <a:rPr lang="en-US" b="1" dirty="0" smtClean="0"/>
                  <a:t> 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’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For every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𝝉</m:t>
                    </m:r>
                  </m:oMath>
                </a14:m>
                <a:r>
                  <a:rPr lang="en-US" b="1" baseline="-25000" dirty="0" smtClean="0"/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𝒯</m:t>
                    </m:r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/>
                  <a:t>x</a:t>
                </a:r>
                <a:r>
                  <a:rPr lang="en-US" b="1" baseline="-25000" dirty="0"/>
                  <a:t>2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  <a:ea typeface="Cambria Math"/>
                      </a:rPr>
                      <m:t>Q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2 </m:t>
                    </m:r>
                  </m:oMath>
                </a14:m>
                <a:r>
                  <a:rPr lang="en-US" dirty="0"/>
                  <a:t> such that </a:t>
                </a:r>
                <a:r>
                  <a:rPr lang="en-US" b="1" dirty="0"/>
                  <a:t>x</a:t>
                </a:r>
                <a:r>
                  <a:rPr lang="en-US" b="1" baseline="-25000" dirty="0"/>
                  <a:t>1 </a:t>
                </a:r>
                <a:r>
                  <a:rPr lang="en-US" dirty="0"/>
                  <a:t>R</a:t>
                </a:r>
                <a:r>
                  <a:rPr lang="en-US" b="1" dirty="0"/>
                  <a:t> x</a:t>
                </a:r>
                <a:r>
                  <a:rPr lang="en-US" b="1" baseline="-25000" dirty="0"/>
                  <a:t>2,</a:t>
                </a:r>
                <a:r>
                  <a:rPr lang="en-US" b="1" dirty="0"/>
                  <a:t> </a:t>
                </a:r>
                <a:r>
                  <a:rPr lang="en-US" dirty="0"/>
                  <a:t>there exists </a:t>
                </a:r>
                <a:r>
                  <a:rPr lang="en-US" b="1" dirty="0"/>
                  <a:t>x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’</a:t>
                </a:r>
                <a:r>
                  <a:rPr lang="en-US" dirty="0"/>
                  <a:t> such that </a:t>
                </a:r>
              </a:p>
              <a:p>
                <a:pPr lvl="2"/>
                <a:r>
                  <a:rPr lang="en-US" b="1" dirty="0"/>
                  <a:t>x</a:t>
                </a:r>
                <a:r>
                  <a:rPr lang="en-US" b="1" baseline="-25000" dirty="0"/>
                  <a:t>2 </a:t>
                </a:r>
                <a:r>
                  <a:rPr lang="en-US" b="1" dirty="0" smtClean="0"/>
                  <a:t>–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𝝉</m:t>
                    </m:r>
                    <m:r>
                      <a:rPr lang="en-US" b="1" i="0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/>
                  <a:t>’ </a:t>
                </a:r>
                <a:r>
                  <a:rPr lang="en-US" dirty="0"/>
                  <a:t>and</a:t>
                </a:r>
                <a:r>
                  <a:rPr lang="en-US" b="1" dirty="0"/>
                  <a:t> </a:t>
                </a:r>
              </a:p>
              <a:p>
                <a:pPr lvl="2"/>
                <a:r>
                  <a:rPr lang="en-US" b="1" dirty="0"/>
                  <a:t>x</a:t>
                </a:r>
                <a:r>
                  <a:rPr lang="en-US" b="1" baseline="-25000" dirty="0"/>
                  <a:t>1</a:t>
                </a:r>
                <a:r>
                  <a:rPr lang="en-US" b="1" dirty="0"/>
                  <a:t>’</a:t>
                </a:r>
                <a:r>
                  <a:rPr lang="en-US" b="1" baseline="-25000" dirty="0"/>
                  <a:t> </a:t>
                </a:r>
                <a:r>
                  <a:rPr lang="en-US" dirty="0"/>
                  <a:t>R</a:t>
                </a:r>
                <a:r>
                  <a:rPr lang="en-US" b="1" dirty="0"/>
                  <a:t> x</a:t>
                </a:r>
                <a:r>
                  <a:rPr lang="en-US" b="1" baseline="-25000" dirty="0"/>
                  <a:t>2</a:t>
                </a:r>
                <a:r>
                  <a:rPr lang="en-US" b="1" dirty="0" smtClean="0"/>
                  <a:t>’</a:t>
                </a:r>
              </a:p>
              <a:p>
                <a:pPr lvl="2"/>
                <a:endParaRPr lang="en-US" b="1" dirty="0"/>
              </a:p>
              <a:p>
                <a:r>
                  <a:rPr lang="en-US" b="1" dirty="0" smtClean="0">
                    <a:solidFill>
                      <a:srgbClr val="00B050"/>
                    </a:solidFill>
                  </a:rPr>
                  <a:t>Theorem. </a:t>
                </a:r>
                <a:r>
                  <a:rPr lang="en-US" dirty="0" smtClean="0"/>
                  <a:t>If there exists a forward simulation relation from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</a:t>
                </a:r>
                <a:r>
                  <a:rPr lang="en-US" dirty="0" smtClean="0"/>
                  <a:t>to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b="0" i="0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then  Execs</a:t>
                </a:r>
                <a:r>
                  <a:rPr lang="en-US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Execs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200" y="1600200"/>
                <a:ext cx="8763000" cy="4525963"/>
              </a:xfrm>
              <a:blipFill rotWithShape="1">
                <a:blip r:embed="rId2"/>
                <a:stretch>
                  <a:fillRect l="-1113" t="-2695" r="-487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6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Hybrid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Guards, Transition relations</a:t>
            </a:r>
            <a:r>
              <a:rPr lang="en-US" dirty="0" smtClean="0"/>
              <a:t>, Invariants, DAEs  written </a:t>
            </a:r>
            <a:r>
              <a:rPr lang="en-US" dirty="0"/>
              <a:t>in </a:t>
            </a:r>
            <a:r>
              <a:rPr lang="en-US" dirty="0" smtClean="0"/>
              <a:t>some language</a:t>
            </a:r>
          </a:p>
          <a:p>
            <a:r>
              <a:rPr lang="en-US" dirty="0" smtClean="0"/>
              <a:t>These objects define the  Transitions and Trajectories </a:t>
            </a:r>
          </a:p>
          <a:p>
            <a:r>
              <a:rPr lang="en-US" dirty="0" smtClean="0"/>
              <a:t>Transitions and trajectories define executions and traces</a:t>
            </a:r>
          </a:p>
          <a:p>
            <a:r>
              <a:rPr lang="en-US" dirty="0"/>
              <a:t>Decidability </a:t>
            </a:r>
            <a:r>
              <a:rPr lang="en-US" dirty="0" smtClean="0"/>
              <a:t>of verification problem will </a:t>
            </a:r>
            <a:r>
              <a:rPr lang="en-US" dirty="0"/>
              <a:t>depend on the choice of the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Nondeterministic</a:t>
            </a:r>
          </a:p>
          <a:p>
            <a:pPr lvl="1"/>
            <a:r>
              <a:rPr lang="en-US" dirty="0" smtClean="0"/>
              <a:t>Transition choice </a:t>
            </a:r>
          </a:p>
          <a:p>
            <a:pPr lvl="1"/>
            <a:r>
              <a:rPr lang="en-US" dirty="0" smtClean="0"/>
              <a:t>Transition relation</a:t>
            </a:r>
          </a:p>
          <a:p>
            <a:pPr lvl="1"/>
            <a:r>
              <a:rPr lang="en-US" dirty="0" smtClean="0"/>
              <a:t>Branching trajectories</a:t>
            </a:r>
          </a:p>
          <a:p>
            <a:r>
              <a:rPr lang="en-US" dirty="0" smtClean="0"/>
              <a:t>External interface</a:t>
            </a:r>
          </a:p>
          <a:p>
            <a:pPr lvl="1"/>
            <a:r>
              <a:rPr lang="en-US" dirty="0" smtClean="0"/>
              <a:t>External actions</a:t>
            </a:r>
          </a:p>
          <a:p>
            <a:pPr lvl="1"/>
            <a:r>
              <a:rPr lang="en-US" dirty="0" smtClean="0"/>
              <a:t>Further partitioned into I/O actions</a:t>
            </a:r>
          </a:p>
          <a:p>
            <a:pPr lvl="1"/>
            <a:r>
              <a:rPr lang="en-US" dirty="0" smtClean="0"/>
              <a:t>External variables available in the hybrid I/O automaton model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Special cases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Deterministic HA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Rectangular HA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Alur</a:t>
            </a:r>
            <a:r>
              <a:rPr lang="en-US" dirty="0" smtClean="0">
                <a:sym typeface="Wingdings" pitchFamily="2" charset="2"/>
              </a:rPr>
              <a:t>-Dill) Timed Automata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X </a:t>
            </a:r>
            <a:r>
              <a:rPr lang="en-US" dirty="0"/>
              <a:t>= Finitely many variables with finite types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sym typeface="Wingdings" pitchFamily="2" charset="2"/>
              </a:rPr>
              <a:t>Finite State Machine with </a:t>
            </a:r>
            <a:r>
              <a:rPr lang="en-US" dirty="0" smtClean="0">
                <a:sym typeface="Wingdings" pitchFamily="2" charset="2"/>
              </a:rPr>
              <a:t>Labeled transitions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X = n real valued variables {x1, …, </a:t>
            </a:r>
            <a:r>
              <a:rPr lang="en-US" dirty="0" err="1" smtClean="0">
                <a:sym typeface="Wingdings" pitchFamily="2" charset="2"/>
              </a:rPr>
              <a:t>xn</a:t>
            </a:r>
            <a:r>
              <a:rPr lang="en-US" dirty="0" smtClean="0">
                <a:sym typeface="Wingdings" pitchFamily="2" charset="2"/>
              </a:rPr>
              <a:t>} and A = {} D = {}  Dynamical System</a:t>
            </a:r>
          </a:p>
          <a:p>
            <a:pPr marL="457200" lvl="1" indent="0">
              <a:buNone/>
            </a:pPr>
            <a:endParaRPr lang="en-US" dirty="0" smtClean="0">
              <a:sym typeface="Wingdings" pitchFamily="2" charset="2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89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Invariants (continued)</a:t>
            </a:r>
          </a:p>
          <a:p>
            <a:r>
              <a:rPr lang="en-US" dirty="0" smtClean="0"/>
              <a:t>Abstraction</a:t>
            </a:r>
          </a:p>
          <a:p>
            <a:r>
              <a:rPr lang="en-US" dirty="0" smtClean="0"/>
              <a:t>Simulation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1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Invariants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>
                    <a:ea typeface="Cambria Math"/>
                  </a:rPr>
                  <a:t>Given a hybrid automaton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𝓐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𝑄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Θ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𝐸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𝐻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𝒟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𝒯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/>
                  <a:t>An 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r>
                  <a:rPr lang="en-US" dirty="0"/>
                  <a:t> is an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invariant </a:t>
                </a:r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𝑹𝒆𝒂𝒄𝒉</m:t>
                        </m:r>
                      </m:e>
                      <m:sub>
                        <m:r>
                          <a:rPr lang="en-US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𝓐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S</a:t>
                </a:r>
              </a:p>
              <a:p>
                <a:r>
                  <a:rPr lang="en-US" dirty="0" smtClean="0"/>
                  <a:t>An invariant S is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inductive </a:t>
                </a:r>
                <a:r>
                  <a:rPr lang="en-US" dirty="0" smtClean="0"/>
                  <a:t>if for any v </a:t>
                </a:r>
                <a:r>
                  <a:rPr lang="en-US" dirty="0" smtClean="0">
                    <a:latin typeface="Cambria Math"/>
                    <a:ea typeface="Cambria Math"/>
                  </a:rPr>
                  <a:t>∈ S</a:t>
                </a:r>
              </a:p>
              <a:p>
                <a:pPr lvl="1"/>
                <a:r>
                  <a:rPr lang="en-US" dirty="0" smtClean="0">
                    <a:latin typeface="Cambria Math"/>
                    <a:ea typeface="Cambria Math"/>
                  </a:rPr>
                  <a:t>If v—a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 v’ then </a:t>
                </a:r>
                <a:r>
                  <a:rPr lang="en-US" dirty="0" smtClean="0"/>
                  <a:t>v’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latin typeface="Cambria Math"/>
                    <a:ea typeface="Cambria Math"/>
                  </a:rPr>
                  <a:t>S</a:t>
                </a:r>
              </a:p>
              <a:p>
                <a:pPr lvl="1"/>
                <a:r>
                  <a:rPr lang="en-US" dirty="0" smtClean="0">
                    <a:latin typeface="Cambria Math"/>
                    <a:ea typeface="Cambria Math"/>
                  </a:rPr>
                  <a:t>If v—</a:t>
                </a:r>
                <a:r>
                  <a:rPr lang="el-GR" dirty="0" smtClean="0">
                    <a:latin typeface="Cambria Math"/>
                    <a:ea typeface="Cambria Math"/>
                  </a:rPr>
                  <a:t>τ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 v’ then v’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latin typeface="Cambria Math"/>
                    <a:ea typeface="Cambria Math"/>
                  </a:rPr>
                  <a:t>S</a:t>
                </a: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Cambria Math"/>
                    <a:ea typeface="Cambria Math"/>
                  </a:rPr>
                  <a:t>Theorem: </a:t>
                </a:r>
                <a:r>
                  <a:rPr lang="en-US" dirty="0" smtClean="0">
                    <a:latin typeface="Cambria Math"/>
                    <a:ea typeface="Cambria Math"/>
                  </a:rPr>
                  <a:t>For any set of states S if 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>
                    <a:latin typeface="Cambria Math"/>
                    <a:ea typeface="Cambria Math"/>
                  </a:rPr>
                  <a:t>f</a:t>
                </a:r>
                <a:r>
                  <a:rPr lang="en-US" dirty="0" smtClean="0">
                    <a:latin typeface="Cambria Math"/>
                    <a:ea typeface="Cambria Math"/>
                  </a:rPr>
                  <a:t>or any v 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Θ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start state, v ∈ 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/>
                  <a:t>I</a:t>
                </a:r>
                <a:r>
                  <a:rPr lang="en-US" dirty="0" smtClean="0"/>
                  <a:t>f v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latin typeface="Cambria Math"/>
                    <a:ea typeface="Cambria Math"/>
                  </a:rPr>
                  <a:t>S and </a:t>
                </a:r>
                <a:r>
                  <a:rPr lang="en-US" dirty="0">
                    <a:latin typeface="Cambria Math"/>
                    <a:ea typeface="Cambria Math"/>
                  </a:rPr>
                  <a:t>v—a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 v’ then </a:t>
                </a:r>
                <a:r>
                  <a:rPr lang="en-US" dirty="0"/>
                  <a:t>v’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latin typeface="Cambria Math"/>
                    <a:ea typeface="Cambria Math"/>
                  </a:rPr>
                  <a:t>S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dirty="0" smtClean="0">
                    <a:latin typeface="Cambria Math"/>
                    <a:ea typeface="Cambria Math"/>
                  </a:rPr>
                  <a:t>If </a:t>
                </a:r>
                <a:r>
                  <a:rPr lang="en-US" dirty="0"/>
                  <a:t>v </a:t>
                </a:r>
                <a:r>
                  <a:rPr lang="en-US" dirty="0">
                    <a:latin typeface="Cambria Math"/>
                    <a:ea typeface="Cambria Math"/>
                  </a:rPr>
                  <a:t>∈ S </a:t>
                </a:r>
                <a:r>
                  <a:rPr lang="en-US" dirty="0" smtClean="0">
                    <a:latin typeface="Cambria Math"/>
                    <a:ea typeface="Cambria Math"/>
                  </a:rPr>
                  <a:t>and v—</a:t>
                </a:r>
                <a:r>
                  <a:rPr lang="el-GR" dirty="0">
                    <a:latin typeface="Cambria Math"/>
                    <a:ea typeface="Cambria Math"/>
                  </a:rPr>
                  <a:t>τ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 v’ then v’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latin typeface="Cambria Math"/>
                    <a:ea typeface="Cambria Math"/>
                  </a:rPr>
                  <a:t>S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latin typeface="Cambria Math"/>
                    <a:ea typeface="Cambria Math"/>
                  </a:rPr>
                  <a:t>Then Reach</a:t>
                </a:r>
                <a14:m>
                  <m:oMath xmlns:m="http://schemas.openxmlformats.org/officeDocument/2006/math">
                    <m:r>
                      <a:rPr lang="en-US" i="1" baseline="-25000" smtClean="0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r>
                  <a:rPr lang="en-US" dirty="0">
                    <a:latin typeface="Cambria Math"/>
                    <a:ea typeface="Cambria Math"/>
                  </a:rPr>
                  <a:t>Proof rule for establishing an inductive invariant </a:t>
                </a:r>
                <a:r>
                  <a:rPr lang="en-US" dirty="0" smtClean="0">
                    <a:latin typeface="Cambria Math"/>
                    <a:ea typeface="Cambria Math"/>
                  </a:rPr>
                  <a:t>S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Checking an inductive invariant is relatively simple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Finding useful invariants is in general more involved </a:t>
                </a:r>
                <a:endParaRPr lang="en-US" dirty="0">
                  <a:latin typeface="Cambria Math"/>
                  <a:ea typeface="Cambria Math"/>
                </a:endParaRPr>
              </a:p>
              <a:p>
                <a:pPr marL="971550" lvl="1" indent="-514350">
                  <a:buFont typeface="+mj-lt"/>
                  <a:buAutoNum type="arabicPeriod"/>
                </a:pPr>
                <a:endParaRPr lang="en-US" dirty="0">
                  <a:latin typeface="Cambria Math"/>
                  <a:ea typeface="Cambria Math"/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756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Invariants and Inductive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invariants inductive? </a:t>
            </a:r>
            <a:r>
              <a:rPr lang="en-US" b="1" smtClean="0">
                <a:solidFill>
                  <a:srgbClr val="FF0000"/>
                </a:solidFill>
              </a:rPr>
              <a:t>No</a:t>
            </a:r>
            <a:endParaRPr lang="en-US" dirty="0" smtClean="0"/>
          </a:p>
          <a:p>
            <a:pPr lvl="1"/>
            <a:r>
              <a:rPr lang="en-US" dirty="0" smtClean="0"/>
              <a:t>Examples: x</a:t>
            </a:r>
            <a:r>
              <a:rPr lang="en-US" dirty="0" smtClean="0">
                <a:latin typeface="Cambria Math"/>
                <a:ea typeface="Cambria Math"/>
              </a:rPr>
              <a:t>≤ h (not inductive)</a:t>
            </a:r>
          </a:p>
          <a:p>
            <a:pPr lvl="1"/>
            <a:r>
              <a:rPr lang="en-US" dirty="0"/>
              <a:t>x</a:t>
            </a:r>
            <a:r>
              <a:rPr lang="en-US" dirty="0">
                <a:latin typeface="Cambria Math"/>
                <a:ea typeface="Cambria Math"/>
              </a:rPr>
              <a:t>≤ </a:t>
            </a:r>
            <a:r>
              <a:rPr lang="en-US" dirty="0" smtClean="0">
                <a:latin typeface="Cambria Math"/>
                <a:ea typeface="Cambria Math"/>
              </a:rPr>
              <a:t>h /\ v</a:t>
            </a:r>
            <a:r>
              <a:rPr lang="en-US" baseline="30000" dirty="0" smtClean="0">
                <a:latin typeface="Cambria Math"/>
                <a:ea typeface="Cambria Math"/>
              </a:rPr>
              <a:t>2</a:t>
            </a:r>
            <a:r>
              <a:rPr lang="en-US" dirty="0" smtClean="0">
                <a:latin typeface="Cambria Math"/>
                <a:ea typeface="Cambria Math"/>
              </a:rPr>
              <a:t> = 2g(h-x)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2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and Post Computations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For a given set of states Q’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 Q, and action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A</a:t>
                </a:r>
              </a:p>
              <a:p>
                <a:pPr lvl="1"/>
                <a:r>
                  <a:rPr lang="en-US" dirty="0" err="1" smtClean="0">
                    <a:latin typeface="Cambria Math"/>
                    <a:ea typeface="Cambria Math"/>
                  </a:rPr>
                  <a:t>Post_Trans</a:t>
                </a:r>
                <a:r>
                  <a:rPr lang="en-US" dirty="0" smtClean="0">
                    <a:latin typeface="Cambria Math"/>
                    <a:ea typeface="Cambria Math"/>
                  </a:rPr>
                  <a:t>(Q’, a) = { v’ | ∃ v ∈ Q’, v—a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 v’}</a:t>
                </a:r>
              </a:p>
              <a:p>
                <a:pPr lvl="1"/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Post_Trans_Mul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(Q’, A’) = </a:t>
                </a:r>
                <a:r>
                  <a:rPr lang="en-US" dirty="0">
                    <a:latin typeface="Cambria Math"/>
                    <a:ea typeface="Cambria Math"/>
                  </a:rPr>
                  <a:t>{ v’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∃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 v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latin typeface="Cambria Math"/>
                    <a:ea typeface="Cambria Math"/>
                  </a:rPr>
                  <a:t>Q’, a*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latin typeface="Cambria Math"/>
                    <a:ea typeface="Cambria Math"/>
                  </a:rPr>
                  <a:t>A,  v—a*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v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’} and A’ = {</a:t>
                </a:r>
                <a:r>
                  <a:rPr lang="en-US" dirty="0">
                    <a:latin typeface="Cambria Math"/>
                    <a:ea typeface="Cambria Math"/>
                  </a:rPr>
                  <a:t>a</a:t>
                </a:r>
                <a:r>
                  <a:rPr lang="en-US" dirty="0" smtClean="0">
                    <a:latin typeface="Cambria Math"/>
                    <a:ea typeface="Cambria Math"/>
                  </a:rPr>
                  <a:t>*}.</a:t>
                </a:r>
                <a:endParaRPr lang="en-US" dirty="0" smtClean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lvl="1"/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Post_Traj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(Q’,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𝜏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) = </a:t>
                </a:r>
                <a:r>
                  <a:rPr lang="en-US" dirty="0">
                    <a:latin typeface="Cambria Math"/>
                    <a:ea typeface="Cambria Math"/>
                  </a:rPr>
                  <a:t>{ v’ | ∃ v ∈ Q’, </a:t>
                </a:r>
                <a:r>
                  <a:rPr lang="el-GR" dirty="0" smtClean="0">
                    <a:latin typeface="Cambria Math"/>
                    <a:ea typeface="Cambria Math"/>
                  </a:rPr>
                  <a:t>τ</a:t>
                </a:r>
                <a:r>
                  <a:rPr lang="en-US" dirty="0" smtClean="0">
                    <a:latin typeface="Cambria Math"/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Τ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</a:rPr>
                  <a:t>, v—</a:t>
                </a:r>
                <a:r>
                  <a:rPr lang="el-GR" dirty="0" smtClean="0">
                    <a:latin typeface="Cambria Math"/>
                    <a:ea typeface="Cambria Math"/>
                  </a:rPr>
                  <a:t>τ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v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’}</a:t>
                </a:r>
              </a:p>
              <a:p>
                <a:pPr lvl="1"/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Post(Q’) = </a:t>
                </a:r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Post_Trans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’, a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)  ∪ </a:t>
                </a:r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Post_Traj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’) 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||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                           </a:t>
                </a:r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Post_Trans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(Q’,A’) ∪ </a:t>
                </a:r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Post_Traj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(Q’,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𝜏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)</m:t>
                    </m:r>
                  </m:oMath>
                </a14:m>
                <a:endParaRPr lang="en-US" dirty="0" smtClean="0">
                  <a:latin typeface="Cambria Math"/>
                  <a:ea typeface="Cambria Math"/>
                  <a:sym typeface="Wingdings" pitchFamily="2" charset="2"/>
                </a:endParaRPr>
              </a:p>
              <a:p>
                <a:endParaRPr lang="en-US" b="1" dirty="0" smtClean="0">
                  <a:solidFill>
                    <a:srgbClr val="00B050"/>
                  </a:solidFill>
                  <a:latin typeface="Cambria Math"/>
                  <a:ea typeface="Cambria Math"/>
                </a:endParaRPr>
              </a:p>
              <a:p>
                <a:r>
                  <a:rPr lang="en-US" b="1" dirty="0" err="1" smtClean="0">
                    <a:solidFill>
                      <a:srgbClr val="00B050"/>
                    </a:solidFill>
                    <a:latin typeface="Cambria Math"/>
                    <a:ea typeface="Cambria Math"/>
                  </a:rPr>
                  <a:t>FixPoint</a:t>
                </a:r>
                <a:r>
                  <a:rPr lang="en-US" b="1" dirty="0" smtClean="0">
                    <a:solidFill>
                      <a:srgbClr val="00B050"/>
                    </a:solidFill>
                    <a:latin typeface="Cambria Math"/>
                    <a:ea typeface="Cambria Math"/>
                  </a:rPr>
                  <a:t>: </a:t>
                </a:r>
                <a:r>
                  <a:rPr lang="en-US" dirty="0">
                    <a:latin typeface="Cambria Math"/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Let S be a set of states and </a:t>
                </a:r>
                <a:r>
                  <a:rPr lang="en-US" i="1" dirty="0" smtClean="0">
                    <a:latin typeface="Cambria Math"/>
                    <a:ea typeface="Cambria Math"/>
                  </a:rPr>
                  <a:t>F : P(S)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→  </m:t>
                    </m:r>
                  </m:oMath>
                </a14:m>
                <a:r>
                  <a:rPr lang="en-US" b="0" i="1" dirty="0" smtClean="0">
                    <a:latin typeface="Cambria Math"/>
                    <a:ea typeface="Cambria Math"/>
                  </a:rPr>
                  <a:t>P(S)</a:t>
                </a:r>
                <a:r>
                  <a:rPr lang="en-US" b="0" dirty="0" smtClean="0">
                    <a:latin typeface="Cambria Math"/>
                    <a:ea typeface="Cambria Math"/>
                  </a:rPr>
                  <a:t>  </a:t>
                </a:r>
                <a:r>
                  <a:rPr lang="en-US" b="0" dirty="0" err="1" smtClean="0">
                    <a:latin typeface="Cambria Math"/>
                    <a:ea typeface="Cambria Math"/>
                  </a:rPr>
                  <a:t>i.e</a:t>
                </a:r>
                <a:r>
                  <a:rPr lang="en-US" b="0" dirty="0" smtClean="0">
                    <a:latin typeface="Cambria Math"/>
                    <a:ea typeface="Cambria Math"/>
                  </a:rPr>
                  <a:t> a function on the power set of </a:t>
                </a:r>
                <a:r>
                  <a:rPr lang="en-US" b="0" i="1" dirty="0" smtClean="0">
                    <a:latin typeface="Cambria Math"/>
                    <a:ea typeface="Cambria Math"/>
                  </a:rPr>
                  <a:t>S, </a:t>
                </a:r>
                <a:r>
                  <a:rPr lang="en-US" b="0" dirty="0" smtClean="0">
                    <a:latin typeface="Cambria Math"/>
                    <a:ea typeface="Cambria Math"/>
                  </a:rPr>
                  <a:t>then a subset </a:t>
                </a:r>
                <a:r>
                  <a:rPr lang="en-US" b="0" i="1" dirty="0" smtClean="0">
                    <a:latin typeface="Cambria Math"/>
                    <a:ea typeface="Cambria Math"/>
                  </a:rPr>
                  <a:t>X </a:t>
                </a:r>
                <a:r>
                  <a:rPr lang="en-US" b="0" dirty="0" smtClean="0">
                    <a:latin typeface="Cambria Math"/>
                    <a:ea typeface="Cambria Math"/>
                  </a:rPr>
                  <a:t> of S is called a fixed point of </a:t>
                </a:r>
                <a:r>
                  <a:rPr lang="en-US" b="0" i="1" dirty="0" smtClean="0">
                    <a:latin typeface="Cambria Math"/>
                    <a:ea typeface="Cambria Math"/>
                  </a:rPr>
                  <a:t>F  </a:t>
                </a:r>
                <a:r>
                  <a:rPr lang="en-US" b="0" dirty="0" err="1" smtClean="0">
                    <a:latin typeface="Cambria Math"/>
                    <a:ea typeface="Cambria Math"/>
                  </a:rPr>
                  <a:t>iff</a:t>
                </a:r>
                <a:r>
                  <a:rPr lang="en-US" b="0" dirty="0" smtClean="0">
                    <a:latin typeface="Cambria Math"/>
                    <a:ea typeface="Cambria Math"/>
                  </a:rPr>
                  <a:t> </a:t>
                </a:r>
                <a:r>
                  <a:rPr lang="en-US" b="0" i="1" dirty="0" smtClean="0">
                    <a:latin typeface="Cambria Math"/>
                    <a:ea typeface="Cambria Math"/>
                  </a:rPr>
                  <a:t>F(X) = X.</a:t>
                </a:r>
              </a:p>
              <a:p>
                <a:endParaRPr lang="en-US" b="1" dirty="0" smtClean="0">
                  <a:solidFill>
                    <a:srgbClr val="00B050"/>
                  </a:solidFill>
                  <a:latin typeface="Cambria Math"/>
                  <a:ea typeface="Cambria Math"/>
                </a:endParaRPr>
              </a:p>
              <a:p>
                <a:r>
                  <a:rPr lang="en-US" b="1" dirty="0" smtClean="0">
                    <a:solidFill>
                      <a:srgbClr val="00B050"/>
                    </a:solidFill>
                    <a:latin typeface="Cambria Math"/>
                    <a:ea typeface="Cambria Math"/>
                  </a:rPr>
                  <a:t>Theorem</a:t>
                </a:r>
                <a:r>
                  <a:rPr lang="en-US" b="1" dirty="0">
                    <a:solidFill>
                      <a:srgbClr val="00B050"/>
                    </a:solidFill>
                    <a:latin typeface="Cambria Math"/>
                    <a:ea typeface="Cambria Math"/>
                  </a:rPr>
                  <a:t>: </a:t>
                </a:r>
                <a:r>
                  <a:rPr lang="en-US" dirty="0" smtClean="0">
                    <a:latin typeface="Cambria Math"/>
                    <a:ea typeface="Cambria Math"/>
                  </a:rPr>
                  <a:t>S is an inductive invariant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iff</a:t>
                </a:r>
                <a:r>
                  <a:rPr lang="en-US" dirty="0" smtClean="0">
                    <a:latin typeface="Cambria Math"/>
                    <a:ea typeface="Cambria Math"/>
                  </a:rPr>
                  <a:t> it is a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fixpoint</a:t>
                </a:r>
                <a:r>
                  <a:rPr lang="en-US" dirty="0" smtClean="0">
                    <a:latin typeface="Cambria Math"/>
                    <a:ea typeface="Cambria Math"/>
                  </a:rPr>
                  <a:t> of Post() and it contains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dirty="0" smtClean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lvl="1"/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Pre_Trans_Mul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’, A’) = </a:t>
                </a:r>
                <a:r>
                  <a:rPr lang="en-US" dirty="0">
                    <a:latin typeface="Cambria Math"/>
                    <a:ea typeface="Cambria Math"/>
                  </a:rPr>
                  <a:t>{ v | ∃ v’ ∈ Q’, </a:t>
                </a:r>
                <a:r>
                  <a:rPr lang="en-US" dirty="0" smtClean="0">
                    <a:latin typeface="Cambria Math"/>
                    <a:ea typeface="Cambria Math"/>
                  </a:rPr>
                  <a:t>a* </a:t>
                </a:r>
                <a:r>
                  <a:rPr lang="en-US" dirty="0">
                    <a:latin typeface="Cambria Math"/>
                    <a:ea typeface="Cambria Math"/>
                  </a:rPr>
                  <a:t>∈ A,  </a:t>
                </a:r>
                <a:r>
                  <a:rPr lang="en-US" dirty="0" smtClean="0">
                    <a:latin typeface="Cambria Math"/>
                    <a:ea typeface="Cambria Math"/>
                  </a:rPr>
                  <a:t>v—a*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v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’}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and A’ = {</a:t>
                </a:r>
                <a:r>
                  <a:rPr lang="en-US" dirty="0">
                    <a:latin typeface="Cambria Math"/>
                    <a:ea typeface="Cambria Math"/>
                  </a:rPr>
                  <a:t>a</a:t>
                </a:r>
                <a:r>
                  <a:rPr lang="en-US" dirty="0" smtClean="0">
                    <a:latin typeface="Cambria Math"/>
                    <a:ea typeface="Cambria Math"/>
                  </a:rPr>
                  <a:t>*}.</a:t>
                </a:r>
              </a:p>
              <a:p>
                <a:pPr lvl="1"/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Pre_Trans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’, a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)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= </a:t>
                </a:r>
                <a:r>
                  <a:rPr lang="en-US" dirty="0">
                    <a:latin typeface="Cambria Math"/>
                    <a:ea typeface="Cambria Math"/>
                  </a:rPr>
                  <a:t>{ v | ∃ v’ ∈ Q’, </a:t>
                </a:r>
                <a:r>
                  <a:rPr lang="en-US" dirty="0" smtClean="0">
                    <a:latin typeface="Cambria Math"/>
                    <a:ea typeface="Cambria Math"/>
                  </a:rPr>
                  <a:t>a∈ </a:t>
                </a:r>
                <a:r>
                  <a:rPr lang="en-US" dirty="0">
                    <a:latin typeface="Cambria Math"/>
                    <a:ea typeface="Cambria Math"/>
                  </a:rPr>
                  <a:t>A,  </a:t>
                </a:r>
                <a:r>
                  <a:rPr lang="en-US" dirty="0" smtClean="0">
                    <a:latin typeface="Cambria Math"/>
                    <a:ea typeface="Cambria Math"/>
                  </a:rPr>
                  <a:t>v—a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 v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’}</a:t>
                </a:r>
                <a:r>
                  <a:rPr lang="en-US" dirty="0" smtClean="0">
                    <a:latin typeface="Cambria Math"/>
                    <a:ea typeface="Cambria Math"/>
                  </a:rPr>
                  <a:t>.</a:t>
                </a:r>
                <a:endParaRPr lang="en-US" dirty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lvl="1"/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Pre_Traj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(Q’,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𝜏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)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= </a:t>
                </a:r>
                <a:r>
                  <a:rPr lang="en-US" dirty="0">
                    <a:latin typeface="Cambria Math"/>
                    <a:ea typeface="Cambria Math"/>
                  </a:rPr>
                  <a:t>{ v | ∃ v’s ∈ Q’, </a:t>
                </a:r>
                <a:r>
                  <a:rPr lang="el-GR" dirty="0">
                    <a:latin typeface="Cambria Math"/>
                    <a:ea typeface="Cambria Math"/>
                  </a:rPr>
                  <a:t>τ</a:t>
                </a:r>
                <a:r>
                  <a:rPr lang="en-US" dirty="0">
                    <a:latin typeface="Cambria Math"/>
                    <a:ea typeface="Cambria Math"/>
                  </a:rPr>
                  <a:t> 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Τ</m:t>
                    </m:r>
                  </m:oMath>
                </a14:m>
                <a:r>
                  <a:rPr lang="en-US" dirty="0">
                    <a:latin typeface="Cambria Math"/>
                    <a:ea typeface="Cambria Math"/>
                  </a:rPr>
                  <a:t>, v—</a:t>
                </a:r>
                <a:r>
                  <a:rPr lang="el-GR" dirty="0" smtClean="0">
                    <a:latin typeface="Cambria Math"/>
                    <a:ea typeface="Cambria Math"/>
                  </a:rPr>
                  <a:t>τ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v’}</a:t>
                </a:r>
              </a:p>
              <a:p>
                <a:pPr lvl="1"/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Pre(Q’) = </a:t>
                </a:r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Pre_Trans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’, a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) 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∪ </a:t>
                </a:r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Pre_Traj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(Q’,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sym typeface="Wingdings" pitchFamily="2" charset="2"/>
                      </a:rPr>
                      <m:t>𝜏</m:t>
                    </m:r>
                  </m:oMath>
                </a14:m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) ||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                         </a:t>
                </a:r>
                <a:r>
                  <a:rPr lang="en-US" dirty="0" err="1" smtClean="0">
                    <a:latin typeface="Cambria Math"/>
                    <a:ea typeface="Cambria Math"/>
                    <a:sym typeface="Wingdings" pitchFamily="2" charset="2"/>
                  </a:rPr>
                  <a:t>Pre_Trans_Mul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(Q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’, </a:t>
                </a:r>
                <a:r>
                  <a:rPr lang="en-US" dirty="0" smtClean="0">
                    <a:latin typeface="Cambria Math"/>
                    <a:ea typeface="Cambria Math"/>
                    <a:sym typeface="Wingdings" pitchFamily="2" charset="2"/>
                  </a:rPr>
                  <a:t>A’)  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∪ </a:t>
                </a:r>
                <a:r>
                  <a:rPr lang="en-US" dirty="0" err="1">
                    <a:latin typeface="Cambria Math"/>
                    <a:ea typeface="Cambria Math"/>
                    <a:sym typeface="Wingdings" pitchFamily="2" charset="2"/>
                  </a:rPr>
                  <a:t>Pre_Traj</a:t>
                </a:r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(Q’,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sym typeface="Wingdings" pitchFamily="2" charset="2"/>
                      </a:rPr>
                      <m:t>𝜏</m:t>
                    </m:r>
                  </m:oMath>
                </a14:m>
                <a:r>
                  <a:rPr lang="en-US" dirty="0">
                    <a:latin typeface="Cambria Math"/>
                    <a:ea typeface="Cambria Math"/>
                    <a:sym typeface="Wingdings" pitchFamily="2" charset="2"/>
                  </a:rPr>
                  <a:t>)</a:t>
                </a:r>
              </a:p>
              <a:p>
                <a:endParaRPr lang="en-US" dirty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lvl="1"/>
                <a:endParaRPr lang="en-US" dirty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lvl="1"/>
                <a:endParaRPr lang="en-US" dirty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lvl="1"/>
                <a:endParaRPr lang="en-US" dirty="0" smtClean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lvl="1"/>
                <a:endParaRPr lang="en-US" dirty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lvl="1"/>
                <a:endParaRPr lang="en-US" dirty="0">
                  <a:latin typeface="Cambria Math"/>
                  <a:ea typeface="Cambria Math"/>
                  <a:sym typeface="Wingdings" pitchFamily="2" charset="2"/>
                </a:endParaRP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l="-593" t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53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US" dirty="0" smtClean="0"/>
              <a:t>Invariants </a:t>
            </a:r>
            <a:r>
              <a:rPr lang="en-US" dirty="0" err="1" smtClean="0"/>
              <a:t>overapproximate</a:t>
            </a:r>
            <a:r>
              <a:rPr lang="en-US" dirty="0" smtClean="0"/>
              <a:t> the set of reachable states</a:t>
            </a:r>
          </a:p>
          <a:p>
            <a:r>
              <a:rPr lang="en-US" dirty="0" smtClean="0"/>
              <a:t>E.g. “height is always less than h”</a:t>
            </a:r>
          </a:p>
          <a:p>
            <a:r>
              <a:rPr lang="en-US" dirty="0" smtClean="0"/>
              <a:t>Abstractions </a:t>
            </a:r>
            <a:r>
              <a:rPr lang="en-US" dirty="0" err="1" smtClean="0"/>
              <a:t>overapproximate</a:t>
            </a:r>
            <a:r>
              <a:rPr lang="en-US" dirty="0" smtClean="0"/>
              <a:t> executions</a:t>
            </a:r>
          </a:p>
          <a:p>
            <a:r>
              <a:rPr lang="en-US" dirty="0" smtClean="0"/>
              <a:t>E.g. “there is a bounce every </a:t>
            </a:r>
            <a:r>
              <a:rPr lang="en-US" dirty="0" err="1" smtClean="0"/>
              <a:t>c</a:t>
            </a:r>
            <a:r>
              <a:rPr lang="en-US" baseline="30000" dirty="0" err="1" smtClean="0"/>
              <a:t>n</a:t>
            </a:r>
            <a:r>
              <a:rPr lang="en-US" dirty="0" smtClean="0"/>
              <a:t> seconds”</a:t>
            </a:r>
            <a:endParaRPr lang="en-US" dirty="0"/>
          </a:p>
        </p:txBody>
      </p:sp>
      <p:pic>
        <p:nvPicPr>
          <p:cNvPr id="1026" name="Picture 2" descr="http://upload.wikimedia.org/wikipedia/en/thumb/d/d6/GertrudeStein.JPG/220px-GertrudeSt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354" y="4495800"/>
            <a:ext cx="1903345" cy="233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80363" y="5354396"/>
            <a:ext cx="41092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 tooltip="Pablo Picasso"/>
              </a:rPr>
              <a:t>Pablo Picasso</a:t>
            </a:r>
            <a:r>
              <a:rPr lang="en-US" dirty="0"/>
              <a:t>, </a:t>
            </a:r>
            <a:r>
              <a:rPr lang="en-US" i="1" dirty="0"/>
              <a:t>Portrait of Gertrude Stein</a:t>
            </a:r>
            <a:r>
              <a:rPr lang="en-US" dirty="0"/>
              <a:t>, 1906, </a:t>
            </a:r>
            <a:r>
              <a:rPr lang="en-US" dirty="0" smtClean="0">
                <a:hlinkClick r:id="rId4" tooltip="Metropolitan Museum of Art"/>
              </a:rPr>
              <a:t>MOMA</a:t>
            </a:r>
            <a:r>
              <a:rPr lang="en-US" dirty="0" smtClean="0"/>
              <a:t>, </a:t>
            </a:r>
            <a:r>
              <a:rPr lang="en-US" dirty="0"/>
              <a:t>New York. When someone commented that Stein didn't look like her portrait, Picasso replied, "She will</a:t>
            </a:r>
            <a:r>
              <a:rPr lang="en-US" dirty="0" smtClean="0"/>
              <a:t>". </a:t>
            </a:r>
            <a:r>
              <a:rPr lang="en-US" i="1" dirty="0" smtClean="0"/>
              <a:t>From Wikipedia.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0750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Abstraction and Implementation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5105400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1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 </a:t>
                </a:r>
                <a:r>
                  <a:rPr lang="en-US" dirty="0" smtClean="0"/>
                  <a:t>are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comparable</a:t>
                </a:r>
                <a:r>
                  <a:rPr lang="en-US" dirty="0" smtClean="0"/>
                  <a:t> if they have the same external interface, i.e., E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E</a:t>
                </a:r>
                <a:r>
                  <a:rPr lang="en-US" baseline="-25000" dirty="0" smtClean="0"/>
                  <a:t>2</a:t>
                </a:r>
              </a:p>
              <a:p>
                <a:r>
                  <a:rPr lang="en-US" dirty="0" smtClean="0"/>
                  <a:t>For two comparable automata,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implements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 </a:t>
                </a:r>
                <a:r>
                  <a:rPr lang="en-US" dirty="0" smtClean="0"/>
                  <a:t>if Traces</a:t>
                </a:r>
                <a:r>
                  <a:rPr lang="en-US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 Traces</a:t>
                </a:r>
                <a:r>
                  <a:rPr lang="en-US" baseline="-25000" dirty="0" smtClean="0"/>
                  <a:t>2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</a:t>
                </a:r>
                <a:r>
                  <a:rPr lang="en-US" dirty="0" smtClean="0"/>
                  <a:t> is an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abstraction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b="0" i="0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if Execs</a:t>
                </a:r>
                <a:r>
                  <a:rPr lang="en-US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 Execs</a:t>
                </a:r>
                <a:r>
                  <a:rPr lang="en-US" baseline="-25000" dirty="0" smtClean="0"/>
                  <a:t>2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:r>
                  <a:rPr lang="en-US" dirty="0"/>
                  <a:t>is </a:t>
                </a:r>
                <a:r>
                  <a:rPr lang="en-US" dirty="0" smtClean="0"/>
                  <a:t>a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refinement</a:t>
                </a:r>
                <a:r>
                  <a:rPr lang="en-US" dirty="0" smtClean="0"/>
                  <a:t>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b="0" i="0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baseline="-2500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5105400" cy="4525963"/>
              </a:xfrm>
              <a:blipFill rotWithShape="1">
                <a:blip r:embed="rId3"/>
                <a:stretch>
                  <a:fillRect l="-2029" t="-1213" r="-1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Bounce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Concrete 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Automaton </a:t>
                </a:r>
                <a:r>
                  <a:rPr lang="en-US" b="1" dirty="0" err="1" smtClean="0"/>
                  <a:t>Bouncingball</a:t>
                </a:r>
                <a:r>
                  <a:rPr lang="en-US" dirty="0" smtClean="0"/>
                  <a:t>(c,v</a:t>
                </a:r>
                <a:r>
                  <a:rPr lang="en-US" baseline="-25000" dirty="0" smtClean="0"/>
                  <a:t>0</a:t>
                </a:r>
                <a:r>
                  <a:rPr lang="en-US" dirty="0" smtClean="0"/>
                  <a:t>,g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   variables</a:t>
                </a:r>
                <a:r>
                  <a:rPr lang="en-US" b="1" dirty="0"/>
                  <a:t>: analog </a:t>
                </a:r>
                <a:r>
                  <a:rPr lang="en-US" dirty="0">
                    <a:solidFill>
                      <a:srgbClr val="7030A0"/>
                    </a:solidFill>
                  </a:rPr>
                  <a:t>x: Reals :=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0, </a:t>
                </a:r>
                <a:r>
                  <a:rPr lang="en-US" dirty="0">
                    <a:solidFill>
                      <a:srgbClr val="7030A0"/>
                    </a:solidFill>
                  </a:rPr>
                  <a:t>v: Reals :=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v</a:t>
                </a:r>
                <a:r>
                  <a:rPr lang="en-US" baseline="-25000" dirty="0" smtClean="0">
                    <a:solidFill>
                      <a:srgbClr val="7030A0"/>
                    </a:solidFill>
                  </a:rPr>
                  <a:t>0</a:t>
                </a:r>
                <a:endParaRPr lang="en-US" baseline="-25000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actions</a:t>
                </a:r>
                <a:r>
                  <a:rPr lang="en-US" b="1" dirty="0"/>
                  <a:t>: external </a:t>
                </a:r>
                <a:r>
                  <a:rPr lang="en-US" dirty="0"/>
                  <a:t>bounce</a:t>
                </a:r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   transitions</a:t>
                </a:r>
                <a:r>
                  <a:rPr lang="en-US" b="1" dirty="0"/>
                  <a:t>:</a:t>
                </a:r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bounce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b="1" dirty="0" smtClean="0"/>
                  <a:t>pre </a:t>
                </a:r>
                <a:r>
                  <a:rPr lang="en-US" i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x = 0 /\ v &lt; 0</a:t>
                </a: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b="1" dirty="0" err="1" smtClean="0"/>
                  <a:t>eff</a:t>
                </a:r>
                <a:r>
                  <a:rPr lang="en-US" b="1" dirty="0" smtClean="0"/>
                  <a:t>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v := -cv</a:t>
                </a:r>
              </a:p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   trajectories</a:t>
                </a:r>
                <a:r>
                  <a:rPr lang="en-US" b="1" dirty="0"/>
                  <a:t>:</a:t>
                </a: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b="1" dirty="0" smtClean="0"/>
                  <a:t>evolve </a:t>
                </a:r>
                <a:r>
                  <a:rPr lang="en-US" dirty="0">
                    <a:solidFill>
                      <a:srgbClr val="00B050"/>
                    </a:solidFill>
                  </a:rPr>
                  <a:t>d(x) = v; d(v) = -g</a:t>
                </a: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b="1" dirty="0" smtClean="0"/>
                  <a:t>invariant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62AF6"/>
                        </a:solidFill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>
                        <a:solidFill>
                          <a:srgbClr val="F62AF6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1" i="1">
                        <a:solidFill>
                          <a:srgbClr val="F62AF6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en-US" sz="2400" b="1" dirty="0">
                  <a:solidFill>
                    <a:srgbClr val="F62AF6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0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495800" cy="45259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Abstract</a:t>
                </a:r>
              </a:p>
              <a:p>
                <a:pPr marL="0" indent="0">
                  <a:buNone/>
                </a:pPr>
                <a:r>
                  <a:rPr lang="en-US" b="1" dirty="0"/>
                  <a:t>Automaton </a:t>
                </a:r>
                <a:r>
                  <a:rPr lang="en-US" b="1" dirty="0" err="1" smtClean="0"/>
                  <a:t>BounceAbs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c,h,g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b="1" dirty="0"/>
                  <a:t>   variables: analog </a:t>
                </a: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  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timer: </a:t>
                </a:r>
                <a:r>
                  <a:rPr lang="en-US" dirty="0">
                    <a:solidFill>
                      <a:srgbClr val="7030A0"/>
                    </a:solidFill>
                  </a:rPr>
                  <a:t>Reals :=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𝑔h</m:t>
                        </m:r>
                      </m:e>
                    </m:rad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,</a:t>
                </a:r>
              </a:p>
              <a:p>
                <a:pPr marL="0" indent="0">
                  <a:buNone/>
                </a:pPr>
                <a:r>
                  <a:rPr lang="en-US" baseline="-25000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 n:Naturals=0;</a:t>
                </a:r>
                <a:endParaRPr lang="en-US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/>
                  <a:t>   actions: external </a:t>
                </a:r>
                <a:r>
                  <a:rPr lang="en-US" dirty="0"/>
                  <a:t>bounce</a:t>
                </a:r>
              </a:p>
              <a:p>
                <a:pPr marL="0" indent="0">
                  <a:buNone/>
                </a:pPr>
                <a:r>
                  <a:rPr lang="en-US" b="1" dirty="0"/>
                  <a:t>      transitions:</a:t>
                </a:r>
              </a:p>
              <a:p>
                <a:pPr marL="0" indent="0">
                  <a:buNone/>
                </a:pPr>
                <a:r>
                  <a:rPr lang="en-US" b="1" dirty="0"/>
                  <a:t>          </a:t>
                </a:r>
                <a:r>
                  <a:rPr lang="en-US" dirty="0">
                    <a:solidFill>
                      <a:srgbClr val="FF0000"/>
                    </a:solidFill>
                  </a:rPr>
                  <a:t>bounce</a:t>
                </a:r>
              </a:p>
              <a:p>
                <a:pPr marL="0" indent="0">
                  <a:buNone/>
                </a:pPr>
                <a:r>
                  <a:rPr lang="en-US" b="1" dirty="0"/>
                  <a:t>	pre </a:t>
                </a:r>
                <a:r>
                  <a:rPr lang="en-US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timer </a:t>
                </a:r>
                <a:r>
                  <a:rPr lang="en-US" i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= </a:t>
                </a:r>
                <a:r>
                  <a:rPr lang="en-US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0</a:t>
                </a:r>
                <a:endParaRPr lang="en-US" i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/>
                  <a:t>	</a:t>
                </a:r>
                <a:r>
                  <a:rPr lang="en-US" b="1" dirty="0" err="1"/>
                  <a:t>eff</a:t>
                </a:r>
                <a:r>
                  <a:rPr lang="en-US" b="1" dirty="0"/>
                  <a:t>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n:=n+1; timer :=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𝑔h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US" baseline="300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/>
                  <a:t>      trajectories:</a:t>
                </a:r>
              </a:p>
              <a:p>
                <a:pPr marL="0" indent="0">
                  <a:buNone/>
                </a:pPr>
                <a:r>
                  <a:rPr lang="en-US" b="1" dirty="0"/>
                  <a:t>	evolve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d(timer) </a:t>
                </a:r>
                <a:r>
                  <a:rPr lang="en-US" dirty="0">
                    <a:solidFill>
                      <a:srgbClr val="00B050"/>
                    </a:solidFill>
                  </a:rPr>
                  <a:t>=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-1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/>
                  <a:t>	invariant </a:t>
                </a:r>
                <a:r>
                  <a:rPr lang="en-US" dirty="0" smtClean="0">
                    <a:solidFill>
                      <a:srgbClr val="F62AF6"/>
                    </a:solidFill>
                  </a:rPr>
                  <a:t>timer 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rgbClr val="F62AF6"/>
                        </a:solidFill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endParaRPr lang="en-US" sz="2400" dirty="0">
                  <a:solidFill>
                    <a:srgbClr val="F62AF6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495800" cy="4525963"/>
              </a:xfrm>
              <a:blipFill rotWithShape="1">
                <a:blip r:embed="rId3"/>
                <a:stretch>
                  <a:fillRect l="-1493" t="-1887" r="-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0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6200" y="1600200"/>
                <a:ext cx="8001000" cy="49530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Forward simulation </a:t>
                </a:r>
                <a:r>
                  <a:rPr lang="en-US" dirty="0" smtClean="0"/>
                  <a:t>relation from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1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to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 smtClean="0"/>
                  <a:t>2 </a:t>
                </a:r>
                <a:r>
                  <a:rPr lang="en-US" dirty="0" smtClean="0"/>
                  <a:t>is a relation 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×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such that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For every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there exists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such that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/>
                  <a:t>R</a:t>
                </a:r>
                <a:r>
                  <a:rPr lang="en-US" b="1" dirty="0" smtClean="0"/>
                  <a:t> x</a:t>
                </a:r>
                <a:r>
                  <a:rPr lang="en-US" b="1" baseline="-25000" dirty="0" smtClean="0"/>
                  <a:t>2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For every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b="1" dirty="0" smtClean="0"/>
                  <a:t>–a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→</m:t>
                    </m:r>
                  </m:oMath>
                </a14:m>
                <a:r>
                  <a:rPr lang="en-US" b="1" dirty="0" smtClean="0"/>
                  <a:t> x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’</a:t>
                </a:r>
                <a:r>
                  <a:rPr lang="en-US" b="1" baseline="-25000" dirty="0" smtClean="0"/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𝒟</m:t>
                    </m:r>
                  </m:oMath>
                </a14:m>
                <a:r>
                  <a:rPr lang="en-US" baseline="-25000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  <a:ea typeface="Cambria Math"/>
                      </a:rPr>
                      <m:t>Q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2 </m:t>
                    </m:r>
                  </m:oMath>
                </a14:m>
                <a:r>
                  <a:rPr lang="en-US" dirty="0" smtClean="0"/>
                  <a:t> such that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/>
                  <a:t>R</a:t>
                </a:r>
                <a:r>
                  <a:rPr lang="en-US" b="1" dirty="0" smtClean="0"/>
                  <a:t> x</a:t>
                </a:r>
                <a:r>
                  <a:rPr lang="en-US" b="1" baseline="-25000" dirty="0" smtClean="0"/>
                  <a:t>2,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there exists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’</a:t>
                </a:r>
                <a:r>
                  <a:rPr lang="en-US" dirty="0" smtClean="0"/>
                  <a:t> such that </a:t>
                </a:r>
              </a:p>
              <a:p>
                <a:pPr lvl="2"/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b="1" dirty="0" smtClean="0"/>
                  <a:t>–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𝜷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b="1" dirty="0" smtClean="0"/>
                  <a:t> x</a:t>
                </a:r>
                <a:r>
                  <a:rPr lang="en-US" b="1" baseline="-25000" dirty="0"/>
                  <a:t>2</a:t>
                </a:r>
                <a:r>
                  <a:rPr lang="en-US" b="1" dirty="0" smtClean="0"/>
                  <a:t>’ </a:t>
                </a:r>
                <a:r>
                  <a:rPr lang="en-US" dirty="0" smtClean="0"/>
                  <a:t>and</a:t>
                </a:r>
                <a:r>
                  <a:rPr lang="en-US" b="1" dirty="0" smtClean="0"/>
                  <a:t> </a:t>
                </a:r>
              </a:p>
              <a:p>
                <a:pPr lvl="2"/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’</a:t>
                </a:r>
                <a:r>
                  <a:rPr lang="en-US" b="1" baseline="-25000" dirty="0" smtClean="0"/>
                  <a:t> </a:t>
                </a:r>
                <a:r>
                  <a:rPr lang="en-US" dirty="0" smtClean="0"/>
                  <a:t>R</a:t>
                </a:r>
                <a:r>
                  <a:rPr lang="en-US" b="1" dirty="0" smtClean="0"/>
                  <a:t> 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’</a:t>
                </a:r>
              </a:p>
              <a:p>
                <a:pPr lvl="2"/>
                <a:r>
                  <a:rPr lang="en-US" b="1" dirty="0" smtClean="0"/>
                  <a:t>Trace(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en-US" dirty="0" smtClean="0"/>
                  <a:t>) = </a:t>
                </a:r>
                <a:r>
                  <a:rPr lang="en-US" b="1" dirty="0" smtClean="0"/>
                  <a:t>Trace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a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)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 smtClean="0"/>
                  <a:t>For every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ea typeface="Cambria Math"/>
                      </a:rPr>
                      <m:t>𝝉</m:t>
                    </m:r>
                  </m:oMath>
                </a14:m>
                <a:r>
                  <a:rPr lang="en-US" b="1" baseline="-25000" dirty="0" smtClean="0"/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𝒯</m:t>
                    </m:r>
                  </m:oMath>
                </a14:m>
                <a:r>
                  <a:rPr lang="en-US" dirty="0"/>
                  <a:t> and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b="1" dirty="0"/>
                  <a:t>x</a:t>
                </a:r>
                <a:r>
                  <a:rPr lang="en-US" b="1" baseline="-25000" dirty="0"/>
                  <a:t>2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/>
                        <a:ea typeface="Cambria Math"/>
                      </a:rPr>
                      <m:t>Q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2 </m:t>
                    </m:r>
                  </m:oMath>
                </a14:m>
                <a:r>
                  <a:rPr lang="en-US" dirty="0"/>
                  <a:t> such that </a:t>
                </a:r>
                <a:r>
                  <a:rPr lang="en-US" b="1" dirty="0"/>
                  <a:t>x</a:t>
                </a:r>
                <a:r>
                  <a:rPr lang="en-US" b="1" baseline="-25000" dirty="0"/>
                  <a:t>1 </a:t>
                </a:r>
                <a:r>
                  <a:rPr lang="en-US" dirty="0"/>
                  <a:t>R</a:t>
                </a:r>
                <a:r>
                  <a:rPr lang="en-US" b="1" dirty="0"/>
                  <a:t> x</a:t>
                </a:r>
                <a:r>
                  <a:rPr lang="en-US" b="1" baseline="-25000" dirty="0"/>
                  <a:t>2,</a:t>
                </a:r>
                <a:r>
                  <a:rPr lang="en-US" b="1" dirty="0"/>
                  <a:t> </a:t>
                </a:r>
                <a:r>
                  <a:rPr lang="en-US" dirty="0"/>
                  <a:t>there exists </a:t>
                </a:r>
                <a:r>
                  <a:rPr lang="en-US" b="1" dirty="0"/>
                  <a:t>x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’</a:t>
                </a:r>
                <a:r>
                  <a:rPr lang="en-US" dirty="0"/>
                  <a:t> such that </a:t>
                </a:r>
              </a:p>
              <a:p>
                <a:pPr lvl="2"/>
                <a:r>
                  <a:rPr lang="en-US" b="1" dirty="0"/>
                  <a:t>x</a:t>
                </a:r>
                <a:r>
                  <a:rPr lang="en-US" b="1" baseline="-25000" dirty="0"/>
                  <a:t>2 </a:t>
                </a:r>
                <a:r>
                  <a:rPr lang="en-US" b="1" dirty="0"/>
                  <a:t>–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𝜷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b="1" dirty="0"/>
                  <a:t>x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’ </a:t>
                </a:r>
                <a:r>
                  <a:rPr lang="en-US" dirty="0"/>
                  <a:t>and</a:t>
                </a:r>
                <a:r>
                  <a:rPr lang="en-US" b="1" dirty="0"/>
                  <a:t> </a:t>
                </a:r>
              </a:p>
              <a:p>
                <a:pPr lvl="2"/>
                <a:r>
                  <a:rPr lang="en-US" b="1" dirty="0"/>
                  <a:t>x</a:t>
                </a:r>
                <a:r>
                  <a:rPr lang="en-US" b="1" baseline="-25000" dirty="0"/>
                  <a:t>1</a:t>
                </a:r>
                <a:r>
                  <a:rPr lang="en-US" b="1" dirty="0"/>
                  <a:t>’</a:t>
                </a:r>
                <a:r>
                  <a:rPr lang="en-US" b="1" baseline="-25000" dirty="0"/>
                  <a:t> </a:t>
                </a:r>
                <a:r>
                  <a:rPr lang="en-US" dirty="0"/>
                  <a:t>R</a:t>
                </a:r>
                <a:r>
                  <a:rPr lang="en-US" b="1" dirty="0"/>
                  <a:t> x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’</a:t>
                </a:r>
              </a:p>
              <a:p>
                <a:pPr lvl="2"/>
                <a:r>
                  <a:rPr lang="en-US" b="1" dirty="0"/>
                  <a:t>Trace(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𝜷</m:t>
                    </m:r>
                  </m:oMath>
                </a14:m>
                <a:r>
                  <a:rPr lang="en-US" dirty="0"/>
                  <a:t>) = </a:t>
                </a:r>
                <a:r>
                  <a:rPr lang="en-US" b="1" dirty="0" smtClean="0"/>
                  <a:t>Trace(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  <a:ea typeface="Cambria Math"/>
                      </a:rPr>
                      <m:t>𝝉</m:t>
                    </m:r>
                    <m:r>
                      <a:rPr lang="en-US" b="0" i="0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baseline="-25000" dirty="0" smtClean="0"/>
              </a:p>
              <a:p>
                <a:pPr lvl="2"/>
                <a:endParaRPr lang="en-US" b="1" dirty="0"/>
              </a:p>
              <a:p>
                <a:r>
                  <a:rPr lang="en-US" b="1" dirty="0">
                    <a:solidFill>
                      <a:srgbClr val="00B050"/>
                    </a:solidFill>
                  </a:rPr>
                  <a:t>Theorem. </a:t>
                </a:r>
                <a:r>
                  <a:rPr lang="en-US" dirty="0"/>
                  <a:t>If there exists a forward simulation relation from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r>
                      <a:rPr lang="en-US" baseline="-2500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/>
                  <a:t> then  </a:t>
                </a:r>
                <a:r>
                  <a:rPr lang="en-US" dirty="0" smtClean="0"/>
                  <a:t>Traces</a:t>
                </a:r>
                <a:r>
                  <a:rPr lang="en-US" baseline="-25000" dirty="0" smtClean="0"/>
                  <a:t>1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Traces</a:t>
                </a:r>
                <a:r>
                  <a:rPr lang="en-US" baseline="-25000" dirty="0" smtClean="0"/>
                  <a:t>2</a:t>
                </a:r>
                <a:endParaRPr lang="en-US" baseline="-25000" dirty="0"/>
              </a:p>
              <a:p>
                <a:endParaRPr lang="en-US" b="1" baseline="-25000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200" y="1600200"/>
                <a:ext cx="8001000" cy="4953000"/>
              </a:xfrm>
              <a:blipFill rotWithShape="1">
                <a:blip r:embed="rId2"/>
                <a:stretch>
                  <a:fillRect l="-1067" t="-2340" r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8381</TotalTime>
  <Words>1037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ECE/CS 584: Hybrid Automaton Modeling Framework Invariance, Abstractions, Simulation</vt:lpstr>
      <vt:lpstr>Plan for Today</vt:lpstr>
      <vt:lpstr>Inductive Invariants</vt:lpstr>
      <vt:lpstr>Invariants and Inductive Invariants</vt:lpstr>
      <vt:lpstr>Pre and Post Computations</vt:lpstr>
      <vt:lpstr>Abstractions</vt:lpstr>
      <vt:lpstr>Abstraction and Implementation (≤)</vt:lpstr>
      <vt:lpstr>Abstract Bounce</vt:lpstr>
      <vt:lpstr>Simulations</vt:lpstr>
      <vt:lpstr>State Machine 2 Implements State Machine 1</vt:lpstr>
      <vt:lpstr>Forward Simulation for Abstraction</vt:lpstr>
      <vt:lpstr>Characteristics of Hybrid Automata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Time Input/Output Automata</dc:title>
  <dc:creator>Sayan Mitras</dc:creator>
  <cp:lastModifiedBy>Sayan Mitras</cp:lastModifiedBy>
  <cp:revision>97</cp:revision>
  <cp:lastPrinted>2012-09-08T18:30:34Z</cp:lastPrinted>
  <dcterms:created xsi:type="dcterms:W3CDTF">2012-09-05T03:58:04Z</dcterms:created>
  <dcterms:modified xsi:type="dcterms:W3CDTF">2012-09-23T05:19:16Z</dcterms:modified>
</cp:coreProperties>
</file>