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92" r:id="rId3"/>
    <p:sldId id="302" r:id="rId4"/>
    <p:sldId id="303" r:id="rId5"/>
    <p:sldId id="269" r:id="rId6"/>
    <p:sldId id="305" r:id="rId7"/>
    <p:sldId id="306" r:id="rId8"/>
    <p:sldId id="310" r:id="rId9"/>
    <p:sldId id="311" r:id="rId10"/>
    <p:sldId id="312" r:id="rId11"/>
    <p:sldId id="313" r:id="rId12"/>
    <p:sldId id="309" r:id="rId13"/>
    <p:sldId id="314" r:id="rId14"/>
    <p:sldId id="315" r:id="rId15"/>
    <p:sldId id="308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44" autoAdjust="0"/>
  </p:normalViewPr>
  <p:slideViewPr>
    <p:cSldViewPr showGuides="1">
      <p:cViewPr varScale="1">
        <p:scale>
          <a:sx n="60" d="100"/>
          <a:sy n="60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6E1B6EF-ED34-4915-9548-A59C8A6676F8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2F81894-4E42-4C20-B559-1A0CBC52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1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Relational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81894-4E42-4C20-B559-1A0CBC527A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0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5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8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A0C9-335D-425F-A2CE-581AAF9F3357}" type="datetimeFigureOut">
              <a:rPr lang="en-US" smtClean="0"/>
              <a:t>9/15/2012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ECE/CS 584: Hybrid Automaton Modeling Framework</a:t>
            </a:r>
            <a:br>
              <a:rPr lang="en-US" dirty="0" smtClean="0"/>
            </a:br>
            <a:r>
              <a:rPr lang="en-US" dirty="0" smtClean="0"/>
              <a:t>Simulations and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05</a:t>
            </a:r>
            <a:endParaRPr lang="en-US" dirty="0" smtClean="0"/>
          </a:p>
          <a:p>
            <a:r>
              <a:rPr lang="en-US" dirty="0" err="1" smtClean="0"/>
              <a:t>Sayan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properties about composed automata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ea typeface="Cambria Math"/>
                  </a:rPr>
                  <a:t>L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  <a:ea typeface="Cambria Math"/>
                      </a:rPr>
                      <m:t>et</m:t>
                    </m:r>
                    <m:r>
                      <a:rPr lang="en-US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dirty="0">
                        <a:latin typeface="Cambria Math"/>
                        <a:ea typeface="Cambria Math"/>
                      </a:rPr>
                      <m:t>𝓐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/>
                  <a:t>||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and let </a:t>
                </a:r>
                <a:r>
                  <a:rPr lang="el-GR" dirty="0" smtClean="0">
                    <a:latin typeface="Cambria Math"/>
                    <a:ea typeface="Cambria Math"/>
                  </a:rPr>
                  <a:t>α</a:t>
                </a:r>
                <a:r>
                  <a:rPr lang="en-US" dirty="0" smtClean="0">
                    <a:latin typeface="Cambria Math"/>
                    <a:ea typeface="Cambria Math"/>
                  </a:rPr>
                  <a:t> be an execution fragment of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𝓐</m:t>
                    </m:r>
                    <m:r>
                      <a:rPr lang="en-US" b="0" i="0" dirty="0" smtClean="0"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Then </a:t>
                </a:r>
                <a:r>
                  <a:rPr lang="el-GR" dirty="0" smtClean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 err="1" smtClean="0">
                    <a:latin typeface="Cambria Math"/>
                    <a:ea typeface="Cambria Math"/>
                  </a:rPr>
                  <a:t>i</a:t>
                </a:r>
                <a:r>
                  <a:rPr lang="en-US" dirty="0" smtClean="0">
                    <a:latin typeface="Cambria Math"/>
                    <a:ea typeface="Cambria Math"/>
                  </a:rPr>
                  <a:t> = </a:t>
                </a:r>
                <a:r>
                  <a:rPr lang="el-GR" dirty="0" smtClean="0">
                    <a:latin typeface="Cambria Math"/>
                    <a:ea typeface="Cambria Math"/>
                  </a:rPr>
                  <a:t>α</a:t>
                </a:r>
                <a:r>
                  <a:rPr lang="en-US" dirty="0" smtClean="0">
                    <a:latin typeface="Cambria Math"/>
                    <a:ea typeface="Cambria Math"/>
                  </a:rPr>
                  <a:t>|(A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i</a:t>
                </a:r>
                <a:r>
                  <a:rPr lang="en-US" dirty="0" smtClean="0">
                    <a:latin typeface="Cambria Math"/>
                    <a:ea typeface="Cambria Math"/>
                  </a:rPr>
                  <a:t>, X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i</a:t>
                </a:r>
                <a:r>
                  <a:rPr lang="en-US" dirty="0" smtClean="0">
                    <a:latin typeface="Cambria Math"/>
                    <a:ea typeface="Cambria Math"/>
                  </a:rPr>
                  <a:t>) is an execution fragment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i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l-GR" dirty="0" smtClean="0">
                    <a:latin typeface="Cambria Math"/>
                    <a:ea typeface="Cambria Math"/>
                  </a:rPr>
                  <a:t>α</a:t>
                </a:r>
                <a:r>
                  <a:rPr lang="en-US" dirty="0" smtClean="0">
                    <a:latin typeface="Cambria Math"/>
                    <a:ea typeface="Cambria Math"/>
                  </a:rPr>
                  <a:t> is time-bounded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iff</a:t>
                </a:r>
                <a:r>
                  <a:rPr lang="en-US" dirty="0" smtClean="0">
                    <a:latin typeface="Cambria Math"/>
                    <a:ea typeface="Cambria Math"/>
                  </a:rPr>
                  <a:t> both </a:t>
                </a:r>
                <a:r>
                  <a:rPr lang="el-GR" dirty="0" smtClean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1 </a:t>
                </a:r>
                <a:r>
                  <a:rPr lang="en-US" dirty="0" smtClean="0">
                    <a:latin typeface="Cambria Math"/>
                    <a:ea typeface="Cambria Math"/>
                  </a:rPr>
                  <a:t>and </a:t>
                </a:r>
                <a:r>
                  <a:rPr lang="el-GR" dirty="0" smtClean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2 </a:t>
                </a:r>
                <a:r>
                  <a:rPr lang="en-US" dirty="0" smtClean="0">
                    <a:latin typeface="Cambria Math"/>
                    <a:ea typeface="Cambria Math"/>
                  </a:rPr>
                  <a:t> are time-bounded</a:t>
                </a:r>
              </a:p>
              <a:p>
                <a:pPr lvl="1"/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dirty="0">
                    <a:latin typeface="Cambria Math"/>
                    <a:ea typeface="Cambria Math"/>
                  </a:rPr>
                  <a:t> is </a:t>
                </a:r>
                <a:r>
                  <a:rPr lang="en-US" dirty="0" smtClean="0">
                    <a:latin typeface="Cambria Math"/>
                    <a:ea typeface="Cambria Math"/>
                  </a:rPr>
                  <a:t>admissible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iff</a:t>
                </a:r>
                <a:r>
                  <a:rPr lang="en-US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both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1 </a:t>
                </a:r>
                <a:r>
                  <a:rPr lang="en-US" dirty="0">
                    <a:latin typeface="Cambria Math"/>
                    <a:ea typeface="Cambria Math"/>
                  </a:rPr>
                  <a:t>and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 are </a:t>
                </a:r>
                <a:r>
                  <a:rPr lang="en-US" dirty="0" smtClean="0">
                    <a:latin typeface="Cambria Math"/>
                    <a:ea typeface="Cambria Math"/>
                  </a:rPr>
                  <a:t>admissible</a:t>
                </a:r>
                <a:endParaRPr lang="en-US" dirty="0" smtClean="0"/>
              </a:p>
              <a:p>
                <a:pPr lvl="1"/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dirty="0">
                    <a:latin typeface="Cambria Math"/>
                    <a:ea typeface="Cambria Math"/>
                  </a:rPr>
                  <a:t> is </a:t>
                </a:r>
                <a:r>
                  <a:rPr lang="en-US" dirty="0" smtClean="0">
                    <a:latin typeface="Cambria Math"/>
                    <a:ea typeface="Cambria Math"/>
                  </a:rPr>
                  <a:t>closed </a:t>
                </a:r>
                <a:r>
                  <a:rPr lang="en-US" dirty="0" err="1">
                    <a:latin typeface="Cambria Math"/>
                    <a:ea typeface="Cambria Math"/>
                  </a:rPr>
                  <a:t>iff</a:t>
                </a:r>
                <a:r>
                  <a:rPr lang="en-US" dirty="0">
                    <a:latin typeface="Cambria Math"/>
                    <a:ea typeface="Cambria Math"/>
                  </a:rPr>
                  <a:t> both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1 </a:t>
                </a:r>
                <a:r>
                  <a:rPr lang="en-US" dirty="0">
                    <a:latin typeface="Cambria Math"/>
                    <a:ea typeface="Cambria Math"/>
                  </a:rPr>
                  <a:t>and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 are </a:t>
                </a:r>
                <a:r>
                  <a:rPr lang="en-US" dirty="0" smtClean="0">
                    <a:latin typeface="Cambria Math"/>
                    <a:ea typeface="Cambria Math"/>
                  </a:rPr>
                  <a:t>closed</a:t>
                </a:r>
              </a:p>
              <a:p>
                <a:pPr lvl="1"/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dirty="0">
                    <a:latin typeface="Cambria Math"/>
                    <a:ea typeface="Cambria Math"/>
                  </a:rPr>
                  <a:t> is </a:t>
                </a:r>
                <a:r>
                  <a:rPr lang="en-US" dirty="0" smtClean="0">
                    <a:latin typeface="Cambria Math"/>
                    <a:ea typeface="Cambria Math"/>
                  </a:rPr>
                  <a:t>non-Zeno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iff</a:t>
                </a:r>
                <a:r>
                  <a:rPr lang="en-US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both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1 </a:t>
                </a:r>
                <a:r>
                  <a:rPr lang="en-US" dirty="0">
                    <a:latin typeface="Cambria Math"/>
                    <a:ea typeface="Cambria Math"/>
                  </a:rPr>
                  <a:t>and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 are </a:t>
                </a:r>
                <a:r>
                  <a:rPr lang="en-US" dirty="0" smtClean="0">
                    <a:latin typeface="Cambria Math"/>
                    <a:ea typeface="Cambria Math"/>
                  </a:rPr>
                  <a:t>non-Zeno</a:t>
                </a:r>
              </a:p>
              <a:p>
                <a:pPr lvl="1"/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dirty="0">
                    <a:latin typeface="Cambria Math"/>
                    <a:ea typeface="Cambria Math"/>
                  </a:rPr>
                  <a:t> is </a:t>
                </a:r>
                <a:r>
                  <a:rPr lang="en-US" dirty="0" smtClean="0">
                    <a:latin typeface="Cambria Math"/>
                    <a:ea typeface="Cambria Math"/>
                  </a:rPr>
                  <a:t>an execution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iff</a:t>
                </a:r>
                <a:r>
                  <a:rPr lang="en-US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both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1 </a:t>
                </a:r>
                <a:r>
                  <a:rPr lang="en-US" dirty="0">
                    <a:latin typeface="Cambria Math"/>
                    <a:ea typeface="Cambria Math"/>
                  </a:rPr>
                  <a:t>and </a:t>
                </a:r>
                <a:r>
                  <a:rPr lang="el-GR" dirty="0">
                    <a:latin typeface="Cambria Math"/>
                    <a:ea typeface="Cambria Math"/>
                  </a:rPr>
                  <a:t>α</a:t>
                </a:r>
                <a:r>
                  <a:rPr lang="en-US" baseline="-25000" dirty="0">
                    <a:latin typeface="Cambria Math"/>
                    <a:ea typeface="Cambria Math"/>
                  </a:rPr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 are </a:t>
                </a:r>
                <a:r>
                  <a:rPr lang="en-US" dirty="0" smtClean="0">
                    <a:latin typeface="Cambria Math"/>
                    <a:ea typeface="Cambria Math"/>
                  </a:rPr>
                  <a:t>executions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Traces</a:t>
                </a:r>
                <a:r>
                  <a:rPr lang="en-US" b="1" baseline="-250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baseline="-25000" dirty="0">
                        <a:latin typeface="Cambria Math"/>
                        <a:ea typeface="Cambria Math"/>
                      </a:rPr>
                      <m:t>𝓐</m:t>
                    </m:r>
                    <m:r>
                      <a:rPr lang="en-US" b="1" i="1" dirty="0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1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/>
                            <a:ea typeface="Cambria Math"/>
                          </a:rPr>
                          <m:t>𝜷</m:t>
                        </m:r>
                        <m:r>
                          <a:rPr lang="en-US" b="1" i="1" dirty="0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b="1" dirty="0">
                    <a:ea typeface="Cambria Math"/>
                  </a:rPr>
                  <a:t> </a:t>
                </a:r>
                <a:r>
                  <a:rPr lang="en-US" b="1" dirty="0" smtClean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1" dirty="0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| E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i</a:t>
                </a:r>
                <a:r>
                  <a:rPr lang="en-US" dirty="0" smtClean="0">
                    <a:latin typeface="Cambria Math"/>
                    <a:ea typeface="Cambria Math"/>
                  </a:rPr>
                  <a:t> </a:t>
                </a:r>
                <a:r>
                  <a:rPr lang="el-GR" dirty="0" smtClean="0">
                    <a:latin typeface="Cambria Math"/>
                    <a:ea typeface="Cambria Math"/>
                  </a:rPr>
                  <a:t>ϵ</a:t>
                </a:r>
                <a:r>
                  <a:rPr lang="en-US" dirty="0" smtClean="0">
                    <a:latin typeface="Cambria Math"/>
                    <a:ea typeface="Cambria Math"/>
                  </a:rPr>
                  <a:t> Traces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err="1" smtClean="0"/>
                  <a:t>i</a:t>
                </a:r>
                <a:r>
                  <a:rPr lang="en-US" dirty="0" smtClean="0"/>
                  <a:t> }</a:t>
                </a:r>
                <a:endParaRPr lang="en-US" dirty="0" smtClean="0">
                  <a:latin typeface="Cambria Math"/>
                  <a:ea typeface="Cambria Math"/>
                </a:endParaRP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See examples in the TIOA monograph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908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02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Substitutivity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rgbClr val="00B050"/>
                    </a:solidFill>
                  </a:rPr>
                  <a:t>Theorem. </a:t>
                </a:r>
                <a:r>
                  <a:rPr lang="en-US" sz="2400" dirty="0" smtClean="0"/>
                  <a:t>Suppose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 smtClean="0"/>
                  <a:t>2 </a:t>
                </a:r>
                <a:r>
                  <a:rPr lang="en-US" sz="2400" dirty="0" smtClean="0"/>
                  <a:t>and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400" dirty="0" smtClean="0"/>
                  <a:t> have the same external interface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/>
                  <a:t>2 </a:t>
                </a:r>
                <a:r>
                  <a:rPr lang="en-US" sz="2400" dirty="0" smtClean="0"/>
                  <a:t>are compatible with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400" dirty="0" smtClean="0"/>
                  <a:t>. If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implemens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/>
                  <a:t>2 </a:t>
                </a:r>
                <a:r>
                  <a:rPr lang="en-US" sz="24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||</a:t>
                </a:r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sz="2400" dirty="0" smtClean="0"/>
                  <a:t> implements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sz="2400" baseline="-25000" dirty="0"/>
                  <a:t>2 </a:t>
                </a:r>
                <a:r>
                  <a:rPr lang="en-US" sz="2400" dirty="0" smtClean="0"/>
                  <a:t>||</a:t>
                </a:r>
                <a:r>
                  <a:rPr lang="en-US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Proof sketch.</a:t>
                </a:r>
              </a:p>
              <a:p>
                <a:r>
                  <a:rPr lang="en-US" sz="2400" dirty="0" smtClean="0"/>
                  <a:t>Define the simulation relation: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1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Substutivity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Theorem. Suppose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 smtClean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are HAs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 </a:t>
                </a:r>
                <a:r>
                  <a:rPr lang="en-US" dirty="0" smtClean="0"/>
                  <a:t>have the same external actions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have the same external actions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 is compatible with each of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 smtClean="0"/>
                  <a:t>1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implements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implements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implements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 smtClean="0"/>
                  <a:t>||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.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Proof.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implements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||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0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||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aseline="-2500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 implements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||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0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b="0" baseline="-25000" dirty="0" smtClean="0">
                  <a:ea typeface="Cambria Math"/>
                </a:endParaRPr>
              </a:p>
              <a:p>
                <a:pPr marL="457200" lvl="1" indent="0">
                  <a:buNone/>
                </a:pPr>
                <a:r>
                  <a:rPr lang="en-US" dirty="0" smtClean="0"/>
                  <a:t>By transitivity of implementation relation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implements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||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0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2370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11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Theorem.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/>
                  <a:t>implements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||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>
                    <a:ea typeface="Cambria Math"/>
                  </a:rPr>
                  <a:t> implements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||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/>
                  <a:t> implements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||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4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Implementation Relation</a:t>
            </a:r>
          </a:p>
          <a:p>
            <a:pPr lvl="1"/>
            <a:r>
              <a:rPr lang="en-US" dirty="0" smtClean="0"/>
              <a:t>Forward and Backward simulations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err="1" smtClean="0"/>
              <a:t>Substitutivity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Abstraction and Implementation relations (continued)</a:t>
            </a:r>
          </a:p>
          <a:p>
            <a:r>
              <a:rPr lang="en-US" dirty="0" smtClean="0"/>
              <a:t>Composition</a:t>
            </a:r>
            <a:endParaRPr lang="en-US" dirty="0"/>
          </a:p>
          <a:p>
            <a:r>
              <a:rPr lang="en-US" dirty="0" err="1" smtClean="0"/>
              <a:t>Substitutivity</a:t>
            </a:r>
            <a:endParaRPr lang="en-US" dirty="0" smtClean="0"/>
          </a:p>
          <a:p>
            <a:r>
              <a:rPr lang="en-US" dirty="0" smtClean="0"/>
              <a:t>Looking ahead</a:t>
            </a:r>
          </a:p>
          <a:p>
            <a:pPr lvl="1"/>
            <a:r>
              <a:rPr lang="en-US" dirty="0" smtClean="0"/>
              <a:t>Tools: PVS, </a:t>
            </a:r>
            <a:r>
              <a:rPr lang="en-US" dirty="0" err="1" smtClean="0"/>
              <a:t>SpaceEx</a:t>
            </a:r>
            <a:r>
              <a:rPr lang="en-US" dirty="0" smtClean="0"/>
              <a:t>, Z3, UPPAAL</a:t>
            </a:r>
          </a:p>
          <a:p>
            <a:pPr lvl="1"/>
            <a:r>
              <a:rPr lang="en-US" dirty="0" smtClean="0"/>
              <a:t>Decidable classes</a:t>
            </a:r>
          </a:p>
          <a:p>
            <a:pPr lvl="1"/>
            <a:r>
              <a:rPr lang="en-US" dirty="0" smtClean="0"/>
              <a:t>Invariant generation </a:t>
            </a:r>
            <a:endParaRPr lang="en-US" dirty="0"/>
          </a:p>
          <a:p>
            <a:pPr lvl="1"/>
            <a:r>
              <a:rPr lang="en-US" dirty="0" smtClean="0"/>
              <a:t>CEGAR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71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nice properties of Forward Simulation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820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ℬ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𝒞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comparable</a:t>
                </a:r>
                <a:r>
                  <a:rPr lang="en-US" dirty="0"/>
                  <a:t> </a:t>
                </a:r>
                <a:r>
                  <a:rPr lang="en-US" dirty="0" err="1"/>
                  <a:t>TAs.</a:t>
                </a:r>
                <a:r>
                  <a:rPr lang="en-US" dirty="0"/>
                  <a:t> If R</a:t>
                </a:r>
                <a:r>
                  <a:rPr lang="en-US" baseline="-25000" dirty="0"/>
                  <a:t>1</a:t>
                </a:r>
                <a:r>
                  <a:rPr lang="en-US" dirty="0"/>
                  <a:t> is a forward simulation </a:t>
                </a:r>
                <a:r>
                  <a:rPr lang="en-US" dirty="0" smtClean="0"/>
                  <a:t>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and R</a:t>
                </a:r>
                <a:r>
                  <a:rPr lang="en-US" baseline="-25000" dirty="0"/>
                  <a:t>2</a:t>
                </a:r>
                <a:r>
                  <a:rPr lang="en-US" dirty="0"/>
                  <a:t> is a forward simulation 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𝒞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then </a:t>
                </a:r>
                <a:r>
                  <a:rPr lang="en-US" dirty="0" smtClean="0"/>
                  <a:t>R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∘</m:t>
                    </m:r>
                  </m:oMath>
                </a14:m>
                <a:r>
                  <a:rPr lang="en-US" dirty="0" smtClean="0"/>
                  <a:t> R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  <a:r>
                  <a:rPr lang="en-US" dirty="0"/>
                  <a:t>is a forward </a:t>
                </a:r>
                <a:r>
                  <a:rPr lang="en-US" dirty="0" smtClean="0"/>
                  <a:t>simulation 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𝒞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dirty="0" smtClean="0"/>
                  <a:t> implements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𝒞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implementation relation </a:t>
                </a:r>
                <a:r>
                  <a:rPr lang="en-US" dirty="0" smtClean="0"/>
                  <a:t>is a preorder of the set of all (comparable) hybrid automata</a:t>
                </a:r>
              </a:p>
              <a:p>
                <a:pPr lvl="1"/>
                <a:r>
                  <a:rPr lang="en-US" dirty="0" smtClean="0"/>
                  <a:t>(A preorder is a reflexive and transitive relation)</a:t>
                </a:r>
              </a:p>
              <a:p>
                <a:r>
                  <a:rPr lang="en-US" dirty="0" smtClean="0"/>
                  <a:t>If R is a forward simulation 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R</a:t>
                </a:r>
                <a:r>
                  <a:rPr lang="en-US" baseline="30000" dirty="0" smtClean="0"/>
                  <a:t>-1 </a:t>
                </a:r>
                <a:r>
                  <a:rPr lang="en-US" dirty="0" smtClean="0"/>
                  <a:t>is a </a:t>
                </a:r>
                <a:r>
                  <a:rPr lang="en-US" dirty="0"/>
                  <a:t>forward simulation from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30000" dirty="0" smtClean="0"/>
                  <a:t> </a:t>
                </a:r>
                <a:r>
                  <a:rPr lang="en-US" dirty="0" smtClean="0"/>
                  <a:t>then R is called a </a:t>
                </a:r>
                <a:r>
                  <a:rPr lang="en-US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bisimulation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30000" dirty="0" smtClean="0"/>
                  <a:t> </a:t>
                </a:r>
                <a:r>
                  <a:rPr lang="en-US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bisimilar</a:t>
                </a:r>
                <a:r>
                  <a:rPr lang="en-US" baseline="30000" dirty="0" smtClean="0"/>
                  <a:t> </a:t>
                </a:r>
              </a:p>
              <a:p>
                <a:r>
                  <a:rPr lang="en-US" dirty="0" err="1" smtClean="0"/>
                  <a:t>Bisimilarity</a:t>
                </a:r>
                <a:r>
                  <a:rPr lang="en-US" dirty="0" smtClean="0"/>
                  <a:t> is an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equivalence relation</a:t>
                </a:r>
              </a:p>
              <a:p>
                <a:pPr lvl="1"/>
                <a:r>
                  <a:rPr lang="en-US" dirty="0" smtClean="0"/>
                  <a:t>(reflexive, transitive, and symmetric)</a:t>
                </a:r>
                <a:endParaRPr lang="en-US" dirty="0"/>
              </a:p>
              <a:p>
                <a:pPr lvl="1"/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82000" cy="4525963"/>
              </a:xfrm>
              <a:blipFill rotWithShape="1">
                <a:blip r:embed="rId3"/>
                <a:stretch>
                  <a:fillRect l="-1018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8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Simulation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ontent Placeholder 48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dirty="0" smtClean="0"/>
                  <a:t> is an implementation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Is there a forward simulation from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dirty="0" smtClean="0"/>
                  <a:t> ?</a:t>
                </a:r>
              </a:p>
              <a:p>
                <a:r>
                  <a:rPr lang="en-US" dirty="0" smtClean="0"/>
                  <a:t>Consider the forward simulation relation</a:t>
                </a:r>
              </a:p>
              <a:p>
                <a:endParaRPr lang="en-US" i="1" dirty="0" smtClean="0">
                  <a:latin typeface="Cambria Math"/>
                  <a:ea typeface="Cambria Math"/>
                </a:endParaRPr>
              </a:p>
              <a:p>
                <a:endParaRPr lang="en-US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0" dirty="0" smtClean="0">
                        <a:latin typeface="Cambria Math"/>
                        <a:ea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2—c</a:t>
                </a:r>
                <a:r>
                  <a:rPr lang="en-US" dirty="0" smtClean="0">
                    <a:sym typeface="Wingdings" pitchFamily="2" charset="2"/>
                  </a:rPr>
                  <a:t>4 cannot be simulated by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ℬ</m:t>
                    </m:r>
                  </m:oMath>
                </a14:m>
                <a:r>
                  <a:rPr lang="en-US" dirty="0" smtClean="0"/>
                  <a:t> from 2’ although (2,2’) are related. </a:t>
                </a:r>
                <a:endParaRPr lang="en-US" dirty="0"/>
              </a:p>
            </p:txBody>
          </p:sp>
        </mc:Choice>
        <mc:Fallback>
          <p:sp>
            <p:nvSpPr>
              <p:cNvPr id="49" name="Content Placeholder 4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417" t="-2695" r="-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398993" y="2322904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1909952" y="1879539"/>
            <a:ext cx="497879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2’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05609" y="1740974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95100" y="2856304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7"/>
            <a:endCxn id="6" idx="2"/>
          </p:cNvCxnSpPr>
          <p:nvPr/>
        </p:nvCxnSpPr>
        <p:spPr>
          <a:xfrm flipV="1">
            <a:off x="789238" y="2070039"/>
            <a:ext cx="1120714" cy="3086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7"/>
            <a:endCxn id="7" idx="2"/>
          </p:cNvCxnSpPr>
          <p:nvPr/>
        </p:nvCxnSpPr>
        <p:spPr>
          <a:xfrm flipV="1">
            <a:off x="2334918" y="1931474"/>
            <a:ext cx="1470691" cy="38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5" idx="6"/>
            <a:endCxn id="8" idx="2"/>
          </p:cNvCxnSpPr>
          <p:nvPr/>
        </p:nvCxnSpPr>
        <p:spPr>
          <a:xfrm flipV="1">
            <a:off x="2367152" y="3046804"/>
            <a:ext cx="1427948" cy="6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94998" y="174097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33978" y="188537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46000" y="264810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98992" y="5021435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3" name="Oval 22"/>
          <p:cNvSpPr/>
          <p:nvPr/>
        </p:nvSpPr>
        <p:spPr>
          <a:xfrm>
            <a:off x="2017585" y="5021435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770186" y="4252866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795099" y="5554835"/>
            <a:ext cx="457200" cy="381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2" idx="6"/>
            <a:endCxn id="23" idx="2"/>
          </p:cNvCxnSpPr>
          <p:nvPr/>
        </p:nvCxnSpPr>
        <p:spPr>
          <a:xfrm>
            <a:off x="856192" y="5211935"/>
            <a:ext cx="11613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7"/>
            <a:endCxn id="24" idx="3"/>
          </p:cNvCxnSpPr>
          <p:nvPr/>
        </p:nvCxnSpPr>
        <p:spPr>
          <a:xfrm flipV="1">
            <a:off x="2407830" y="4578070"/>
            <a:ext cx="1429311" cy="4991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5"/>
            <a:endCxn id="25" idx="2"/>
          </p:cNvCxnSpPr>
          <p:nvPr/>
        </p:nvCxnSpPr>
        <p:spPr>
          <a:xfrm>
            <a:off x="2407830" y="5346639"/>
            <a:ext cx="1387269" cy="398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47361" y="483676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21955" y="444336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27919" y="516197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909952" y="2857001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4" idx="5"/>
            <a:endCxn id="35" idx="2"/>
          </p:cNvCxnSpPr>
          <p:nvPr/>
        </p:nvCxnSpPr>
        <p:spPr>
          <a:xfrm>
            <a:off x="789238" y="2648108"/>
            <a:ext cx="1120714" cy="3993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159194" y="4227923"/>
                <a:ext cx="74892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>
                          <a:latin typeface="Cambria Math"/>
                          <a:ea typeface="Cambria Math"/>
                        </a:rPr>
                        <m:t>𝒜</m:t>
                      </m:r>
                      <m:r>
                        <a:rPr lang="en-US" sz="3200" i="1" dirty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94" y="4227923"/>
                <a:ext cx="74892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225944" y="1510207"/>
                <a:ext cx="61542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>
                          <a:latin typeface="Cambria Math"/>
                          <a:ea typeface="Cambria Math"/>
                        </a:rPr>
                        <m:t>ℬ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44" y="1510207"/>
                <a:ext cx="615425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1289251" y="248766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Simulations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" y="1600200"/>
                <a:ext cx="8001000" cy="4953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Backward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simulation </a:t>
                </a:r>
                <a:r>
                  <a:rPr lang="en-US" dirty="0" smtClean="0"/>
                  <a:t>relation from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to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is a relation 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such that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If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/>
                  <a:t>R</a:t>
                </a:r>
                <a:r>
                  <a:rPr lang="en-US" b="1" dirty="0" smtClean="0"/>
                  <a:t>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dirty="0" smtClean="0"/>
                  <a:t>then </a:t>
                </a:r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baseline="-25000" dirty="0"/>
                  <a:t> </a:t>
                </a:r>
                <a:r>
                  <a:rPr lang="en-US" dirty="0"/>
                  <a:t>such </a:t>
                </a:r>
                <a:r>
                  <a:rPr lang="en-US" dirty="0" smtClean="0"/>
                  <a:t>that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If </a:t>
                </a:r>
                <a:r>
                  <a:rPr lang="en-US" b="1" dirty="0" smtClean="0"/>
                  <a:t>x’</a:t>
                </a:r>
                <a:r>
                  <a:rPr lang="en-US" b="1" baseline="-25000" dirty="0" smtClean="0"/>
                  <a:t>1 </a:t>
                </a:r>
                <a:r>
                  <a:rPr lang="en-US" dirty="0"/>
                  <a:t>R</a:t>
                </a:r>
                <a:r>
                  <a:rPr lang="en-US" b="1" dirty="0"/>
                  <a:t> </a:t>
                </a:r>
                <a:r>
                  <a:rPr lang="en-US" b="1" dirty="0" smtClean="0"/>
                  <a:t>x’</a:t>
                </a:r>
                <a:r>
                  <a:rPr lang="en-US" b="1" baseline="-25000" dirty="0" smtClean="0"/>
                  <a:t>2 </a:t>
                </a:r>
                <a:r>
                  <a:rPr lang="en-US" dirty="0" smtClean="0"/>
                  <a:t>and x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—a</a:t>
                </a:r>
                <a:r>
                  <a:rPr lang="en-US" dirty="0" smtClean="0">
                    <a:sym typeface="Wingdings" pitchFamily="2" charset="2"/>
                  </a:rPr>
                  <a:t> x</a:t>
                </a:r>
                <a:r>
                  <a:rPr lang="en-US" baseline="-25000" dirty="0" smtClean="0">
                    <a:sym typeface="Wingdings" pitchFamily="2" charset="2"/>
                  </a:rPr>
                  <a:t>2</a:t>
                </a:r>
                <a:r>
                  <a:rPr lang="en-US" dirty="0" smtClean="0">
                    <a:sym typeface="Wingdings" pitchFamily="2" charset="2"/>
                  </a:rPr>
                  <a:t>’ then </a:t>
                </a:r>
              </a:p>
              <a:p>
                <a:pPr marL="1314450" lvl="2" indent="-457200"/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b="1" dirty="0"/>
                  <a:t>–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en-US" b="1" dirty="0">
                    <a:sym typeface="Wingdings" pitchFamily="2" charset="2"/>
                  </a:rPr>
                  <a:t></a:t>
                </a:r>
                <a:r>
                  <a:rPr lang="en-US" b="1" dirty="0"/>
                  <a:t> x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’ </a:t>
                </a:r>
                <a:r>
                  <a:rPr lang="en-US" dirty="0"/>
                  <a:t>and</a:t>
                </a:r>
                <a:r>
                  <a:rPr lang="en-US" b="1" dirty="0"/>
                  <a:t> </a:t>
                </a:r>
                <a:endParaRPr lang="en-US" b="1" dirty="0" smtClean="0"/>
              </a:p>
              <a:p>
                <a:pPr marL="1314450" lvl="2" indent="-457200"/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/>
                  <a:t>R</a:t>
                </a:r>
                <a:r>
                  <a:rPr lang="en-US" b="1" dirty="0"/>
                  <a:t>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endParaRPr lang="en-US" b="1" dirty="0"/>
              </a:p>
              <a:p>
                <a:pPr lvl="2"/>
                <a:r>
                  <a:rPr lang="en-US" b="1" dirty="0"/>
                  <a:t>Trace(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en-US" dirty="0"/>
                  <a:t>) = </a:t>
                </a:r>
                <a:r>
                  <a:rPr lang="en-US" b="1" dirty="0" smtClean="0"/>
                  <a:t>a</a:t>
                </a:r>
                <a:r>
                  <a:rPr lang="en-US" b="1" baseline="-25000" dirty="0" smtClean="0"/>
                  <a:t>1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For every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r>
                  <a:rPr lang="en-US" b="1" baseline="-25000" dirty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  <a:ea typeface="Cambria Math"/>
                      </a:rPr>
                      <m:t>Q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2 </m:t>
                    </m:r>
                  </m:oMath>
                </a14:m>
                <a:r>
                  <a:rPr lang="en-US" dirty="0"/>
                  <a:t> such that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’</a:t>
                </a:r>
                <a:r>
                  <a:rPr lang="en-US" b="1" baseline="-25000" dirty="0" smtClean="0"/>
                  <a:t> </a:t>
                </a:r>
                <a:r>
                  <a:rPr lang="en-US" dirty="0"/>
                  <a:t>R</a:t>
                </a:r>
                <a:r>
                  <a:rPr lang="en-US" b="1" dirty="0"/>
                  <a:t>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’</a:t>
                </a:r>
                <a:r>
                  <a:rPr lang="en-US" b="1" baseline="-25000" dirty="0" smtClean="0"/>
                  <a:t>,</a:t>
                </a:r>
                <a:r>
                  <a:rPr lang="en-US" b="1" dirty="0" smtClean="0"/>
                  <a:t> </a:t>
                </a:r>
                <a:r>
                  <a:rPr lang="en-US" dirty="0"/>
                  <a:t>there exists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dirty="0" smtClean="0"/>
                  <a:t> </a:t>
                </a:r>
                <a:r>
                  <a:rPr lang="en-US" dirty="0"/>
                  <a:t>such that </a:t>
                </a:r>
              </a:p>
              <a:p>
                <a:pPr lvl="2"/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b="1" dirty="0"/>
                  <a:t>–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en-US" b="1" dirty="0">
                    <a:sym typeface="Wingdings" pitchFamily="2" charset="2"/>
                  </a:rPr>
                  <a:t></a:t>
                </a:r>
                <a:r>
                  <a:rPr lang="en-US" b="1" dirty="0"/>
                  <a:t> x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’ </a:t>
                </a:r>
                <a:r>
                  <a:rPr lang="en-US" dirty="0"/>
                  <a:t>and</a:t>
                </a:r>
                <a:r>
                  <a:rPr lang="en-US" b="1" dirty="0"/>
                  <a:t> </a:t>
                </a:r>
              </a:p>
              <a:p>
                <a:pPr lvl="2"/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/>
                  <a:t>R</a:t>
                </a:r>
                <a:r>
                  <a:rPr lang="en-US" b="1" dirty="0"/>
                  <a:t>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endParaRPr lang="en-US" b="1" dirty="0"/>
              </a:p>
              <a:p>
                <a:pPr lvl="2"/>
                <a:r>
                  <a:rPr lang="en-US" b="1" dirty="0"/>
                  <a:t>Trace(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endParaRPr lang="en-US" b="1" dirty="0" smtClean="0"/>
              </a:p>
              <a:p>
                <a:pPr lvl="2"/>
                <a:endParaRPr lang="en-US" b="1" dirty="0"/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Theorem. </a:t>
                </a:r>
                <a:r>
                  <a:rPr lang="en-US" dirty="0"/>
                  <a:t>If there exists a </a:t>
                </a:r>
                <a:r>
                  <a:rPr lang="en-US" dirty="0" smtClean="0"/>
                  <a:t>backward </a:t>
                </a:r>
                <a:r>
                  <a:rPr lang="en-US" dirty="0"/>
                  <a:t>simulation relation from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baseline="-2500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/>
                  <a:t> then  </a:t>
                </a:r>
                <a:r>
                  <a:rPr lang="en-US" dirty="0" smtClean="0"/>
                  <a:t>ClosedTraces</a:t>
                </a:r>
                <a:r>
                  <a:rPr lang="en-US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ClosedTraces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  <a:p>
                <a:endParaRPr lang="en-US" b="1" baseline="-25000" dirty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" y="1600200"/>
                <a:ext cx="8001000" cy="4953000"/>
              </a:xfrm>
              <a:blipFill rotWithShape="1">
                <a:blip r:embed="rId2"/>
                <a:stretch>
                  <a:fillRect l="-1220" t="-2463" r="-1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5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Composition of Hybrid Automata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parallel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composition</a:t>
                </a:r>
                <a:r>
                  <a:rPr lang="en-US" dirty="0" smtClean="0"/>
                  <a:t> operation on automata enable us to construct larger and more complex models from simpler automata modules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</a:t>
                </a:r>
                <a:r>
                  <a:rPr lang="en-US" dirty="0" smtClean="0"/>
                  <a:t> are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compatible</a:t>
                </a:r>
                <a:r>
                  <a:rPr lang="en-US" dirty="0" smtClean="0"/>
                  <a:t> if 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∩ X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2</a:t>
                </a:r>
                <a:r>
                  <a:rPr lang="en-US" dirty="0" smtClean="0">
                    <a:latin typeface="Cambria Math"/>
                    <a:ea typeface="Cambria Math"/>
                  </a:rPr>
                  <a:t> = H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1</a:t>
                </a:r>
                <a:r>
                  <a:rPr lang="en-US" dirty="0" smtClean="0">
                    <a:latin typeface="Cambria Math"/>
                    <a:ea typeface="Cambria Math"/>
                  </a:rPr>
                  <a:t> ∩ A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2</a:t>
                </a:r>
                <a:r>
                  <a:rPr lang="en-US" dirty="0" smtClean="0">
                    <a:latin typeface="Cambria Math"/>
                    <a:ea typeface="Cambria Math"/>
                  </a:rPr>
                  <a:t> = H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2</a:t>
                </a:r>
                <a:r>
                  <a:rPr lang="en-US" dirty="0" smtClean="0">
                    <a:latin typeface="Cambria Math"/>
                    <a:ea typeface="Cambria Math"/>
                  </a:rPr>
                  <a:t> ∩ A</a:t>
                </a:r>
                <a:r>
                  <a:rPr lang="en-US" baseline="-25000" dirty="0" smtClean="0">
                    <a:latin typeface="Cambria Math"/>
                    <a:ea typeface="Cambria Math"/>
                  </a:rPr>
                  <a:t>1</a:t>
                </a:r>
                <a:r>
                  <a:rPr lang="en-US" dirty="0" smtClean="0">
                    <a:latin typeface="Cambria Math"/>
                    <a:ea typeface="Cambria Math"/>
                  </a:rPr>
                  <a:t> = ∅</a:t>
                </a:r>
              </a:p>
              <a:p>
                <a:r>
                  <a:rPr lang="en-US" dirty="0" smtClean="0">
                    <a:latin typeface="+mj-lt"/>
                    <a:ea typeface="Cambria Math"/>
                  </a:rPr>
                  <a:t>Variable names are disjoint; Action names of one are disjoint with the internal action names of the other</a:t>
                </a:r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12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620000" cy="4525963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>
                    <a:ea typeface="Cambria Math"/>
                  </a:rPr>
                  <a:t>For compatible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their composition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 smtClean="0"/>
                  <a:t>||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is the structure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𝓐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Θ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𝒟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𝒯</m:t>
                        </m:r>
                      </m:e>
                    </m:d>
                  </m:oMath>
                </a14:m>
                <a:endParaRPr lang="en-US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(disjoint union)</a:t>
                </a:r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𝑣𝑎𝑙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</m:d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∀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∈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1,2</m:t>
                        </m:r>
                      </m:e>
                    </m:d>
                    <m:r>
                      <a:rPr lang="en-US" b="1" i="1" smtClean="0">
                        <a:latin typeface="Cambria Math"/>
                        <a:ea typeface="Cambria Math"/>
                      </a:rPr>
                      <m:t>: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𝑋𝑖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∈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i="1" dirty="0" smtClean="0"/>
                  <a:t>H = H</a:t>
                </a:r>
                <a:r>
                  <a:rPr lang="en-US" i="1" baseline="-25000" dirty="0" smtClean="0"/>
                  <a:t>1</a:t>
                </a:r>
                <a:r>
                  <a:rPr lang="en-US" i="1" dirty="0" smtClean="0"/>
                  <a:t> </a:t>
                </a:r>
                <a:r>
                  <a:rPr lang="en-US" i="1" dirty="0" smtClean="0">
                    <a:latin typeface="Cambria Math"/>
                    <a:ea typeface="Cambria Math"/>
                  </a:rPr>
                  <a:t>∪ H</a:t>
                </a:r>
                <a:r>
                  <a:rPr lang="en-US" i="1" baseline="-25000" dirty="0" smtClean="0">
                    <a:latin typeface="Cambria Math"/>
                    <a:ea typeface="Cambria Math"/>
                  </a:rPr>
                  <a:t>2</a:t>
                </a:r>
                <a:r>
                  <a:rPr lang="en-US" i="1" dirty="0" smtClean="0">
                    <a:latin typeface="Cambria Math"/>
                    <a:ea typeface="Cambria Math"/>
                  </a:rPr>
                  <a:t> (disjoint union) </a:t>
                </a:r>
              </a:p>
              <a:p>
                <a:r>
                  <a:rPr lang="en-US" i="1" dirty="0" smtClean="0">
                    <a:latin typeface="Cambria Math"/>
                    <a:ea typeface="Cambria Math"/>
                  </a:rPr>
                  <a:t>E = </a:t>
                </a:r>
                <a:r>
                  <a:rPr lang="en-US" i="1" dirty="0" smtClean="0"/>
                  <a:t>E</a:t>
                </a:r>
                <a:r>
                  <a:rPr lang="en-US" i="1" baseline="-25000" dirty="0" smtClean="0"/>
                  <a:t>1</a:t>
                </a:r>
                <a:r>
                  <a:rPr lang="en-US" i="1" dirty="0" smtClean="0"/>
                  <a:t> </a:t>
                </a:r>
                <a:r>
                  <a:rPr lang="en-US" i="1" dirty="0">
                    <a:latin typeface="Cambria Math"/>
                    <a:ea typeface="Cambria Math"/>
                  </a:rPr>
                  <a:t>∪ </a:t>
                </a:r>
                <a:r>
                  <a:rPr lang="en-US" i="1" dirty="0" smtClean="0">
                    <a:latin typeface="Cambria Math"/>
                    <a:ea typeface="Cambria Math"/>
                  </a:rPr>
                  <a:t>E</a:t>
                </a:r>
                <a:r>
                  <a:rPr lang="en-US" i="1" baseline="-25000" dirty="0" smtClean="0">
                    <a:latin typeface="Cambria Math"/>
                    <a:ea typeface="Cambria Math"/>
                  </a:rPr>
                  <a:t>2  </a:t>
                </a:r>
                <a:r>
                  <a:rPr lang="en-US" i="1" dirty="0" smtClean="0">
                    <a:latin typeface="Cambria Math"/>
                    <a:ea typeface="Cambria Math"/>
                  </a:rPr>
                  <a:t>and  </a:t>
                </a:r>
                <a:r>
                  <a:rPr lang="en-US" dirty="0" smtClean="0"/>
                  <a:t>A</a:t>
                </a:r>
                <a:r>
                  <a:rPr lang="en-US" dirty="0"/>
                  <a:t>= E </a:t>
                </a:r>
                <a:r>
                  <a:rPr lang="en-US" dirty="0">
                    <a:latin typeface="Cambria Math"/>
                    <a:ea typeface="Cambria Math"/>
                  </a:rPr>
                  <a:t>∪ H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∈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i="1" dirty="0" smtClean="0">
                    <a:ea typeface="Cambria Math"/>
                  </a:rPr>
                  <a:t> iff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𝐻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i="1" dirty="0" smtClean="0"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′.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 smtClean="0">
                    <a:ea typeface="Cambria Math"/>
                  </a:rPr>
                  <a:t>)</a:t>
                </a:r>
                <a:r>
                  <a:rPr lang="en-US" i="1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i="1" baseline="-25000" dirty="0" smtClean="0">
                    <a:ea typeface="Cambria Math"/>
                  </a:rPr>
                  <a:t>1</a:t>
                </a:r>
                <a:r>
                  <a:rPr lang="en-US" i="1" dirty="0" smtClean="0"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i="1" baseline="-25000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𝐻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i="1" dirty="0"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′.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>
                    <a:ea typeface="Cambria Math"/>
                  </a:rPr>
                  <a:t>)</a:t>
                </a:r>
                <a:r>
                  <a:rPr lang="en-US" i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i="1" baseline="-25000" dirty="0" smtClean="0">
                    <a:ea typeface="Cambria Math"/>
                  </a:rPr>
                  <a:t>2</a:t>
                </a:r>
                <a:r>
                  <a:rPr lang="en-US" i="1" dirty="0" smtClean="0">
                    <a:ea typeface="Cambria Math"/>
                  </a:rPr>
                  <a:t> </a:t>
                </a:r>
                <a:r>
                  <a:rPr lang="en-US" i="1" dirty="0">
                    <a:ea typeface="Cambria Math"/>
                  </a:rPr>
                  <a:t>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i="1" baseline="-25000" dirty="0">
                  <a:ea typeface="Cambria Math"/>
                </a:endParaRPr>
              </a:p>
              <a:p>
                <a:pPr lvl="1"/>
                <a:r>
                  <a:rPr lang="en-US" i="1" dirty="0" smtClean="0">
                    <a:ea typeface="Cambria Math"/>
                  </a:rPr>
                  <a:t>Else,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′.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dirty="0">
                    <a:ea typeface="Cambria Math"/>
                  </a:rPr>
                  <a:t>)</a:t>
                </a:r>
                <a:r>
                  <a:rPr lang="en-US" i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i="1" baseline="-25000" dirty="0" smtClean="0">
                    <a:ea typeface="Cambria Math"/>
                  </a:rPr>
                  <a:t>1</a:t>
                </a:r>
                <a:r>
                  <a:rPr lang="en-US" i="1" dirty="0" smtClean="0">
                    <a:ea typeface="Cambria Math"/>
                  </a:rPr>
                  <a:t> 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′.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>
                    <a:ea typeface="Cambria Math"/>
                  </a:rPr>
                  <a:t>)</a:t>
                </a:r>
                <a:r>
                  <a:rPr lang="en-US" i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i="1" baseline="-25000" dirty="0">
                    <a:ea typeface="Cambria Math"/>
                  </a:rPr>
                  <a:t>2</a:t>
                </a:r>
                <a:r>
                  <a:rPr lang="en-US" i="1" dirty="0">
                    <a:ea typeface="Cambria Math"/>
                  </a:rPr>
                  <a:t> </a:t>
                </a:r>
                <a:endParaRPr lang="en-US" i="1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i="1" dirty="0"/>
                  <a:t>: </a:t>
                </a:r>
                <a:r>
                  <a:rPr lang="en-US" dirty="0"/>
                  <a:t>set of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trajectories</a:t>
                </a:r>
                <a:r>
                  <a:rPr lang="en-US" dirty="0"/>
                  <a:t> for X</a:t>
                </a:r>
                <a:r>
                  <a:rPr lang="en-US" i="1" dirty="0"/>
                  <a:t> </a:t>
                </a:r>
              </a:p>
              <a:p>
                <a:pPr lvl="1"/>
                <a:r>
                  <a:rPr lang="en-US" i="1" dirty="0" smtClean="0">
                    <a:latin typeface="Cambria Math"/>
                    <a:ea typeface="Cambria Math"/>
                  </a:rPr>
                  <a:t>𝜏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∈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dirty="0" smtClean="0"/>
                  <a:t> iff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∀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 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1,2</m:t>
                        </m:r>
                      </m:e>
                    </m:d>
                  </m:oMath>
                </a14:m>
                <a:r>
                  <a:rPr lang="en-US" i="1" dirty="0" smtClean="0">
                    <a:latin typeface="Cambria Math"/>
                    <a:ea typeface="Cambria Math"/>
                  </a:rPr>
                  <a:t>,  𝜏.Xi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baseline="-25000" dirty="0" err="1" smtClean="0"/>
                  <a:t>i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b="1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b="1" i="1" dirty="0">
                    <a:solidFill>
                      <a:srgbClr val="00B050"/>
                    </a:solidFill>
                    <a:latin typeface="Cambria Math"/>
                    <a:ea typeface="Cambria Math"/>
                  </a:rPr>
                  <a:t>T</a:t>
                </a:r>
                <a:r>
                  <a:rPr lang="en-US" b="1" i="1" dirty="0" smtClean="0">
                    <a:solidFill>
                      <a:srgbClr val="00B050"/>
                    </a:solidFill>
                    <a:latin typeface="Cambria Math"/>
                    <a:ea typeface="Cambria Math"/>
                  </a:rPr>
                  <a:t>heorem .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𝓐</m:t>
                    </m:r>
                  </m:oMath>
                </a14:m>
                <a:r>
                  <a:rPr lang="en-US" dirty="0" smtClean="0"/>
                  <a:t> is also a hybrid automaton.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620000" cy="4525963"/>
              </a:xfrm>
              <a:blipFill rotWithShape="1">
                <a:blip r:embed="rId2"/>
                <a:stretch>
                  <a:fillRect l="-64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3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Send || </a:t>
            </a:r>
            <a:r>
              <a:rPr lang="en-US" dirty="0" err="1" smtClean="0"/>
              <a:t>TimedChannel</a:t>
            </a:r>
            <a:endParaRPr lang="en-US" dirty="0"/>
          </a:p>
        </p:txBody>
      </p:sp>
      <p:sp>
        <p:nvSpPr>
          <p:cNvPr id="7" name="Content Placeholder 10"/>
          <p:cNvSpPr>
            <a:spLocks noGrp="1"/>
          </p:cNvSpPr>
          <p:nvPr>
            <p:ph sz="half" idx="2"/>
          </p:nvPr>
        </p:nvSpPr>
        <p:spPr>
          <a:xfrm>
            <a:off x="4543097" y="1600200"/>
            <a:ext cx="426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Automaton </a:t>
            </a:r>
            <a:r>
              <a:rPr lang="en-US" sz="1800" dirty="0" err="1" smtClean="0"/>
              <a:t>PeriodicSend</a:t>
            </a:r>
            <a:r>
              <a:rPr lang="en-US" sz="1800" dirty="0" smtClean="0"/>
              <a:t>(u, M)</a:t>
            </a:r>
          </a:p>
          <a:p>
            <a:pPr marL="0" indent="0">
              <a:buNone/>
            </a:pPr>
            <a:r>
              <a:rPr lang="en-US" sz="1800" b="1" dirty="0" smtClean="0"/>
              <a:t>	variables: analog </a:t>
            </a:r>
            <a:r>
              <a:rPr lang="en-US" sz="1800" dirty="0" smtClean="0">
                <a:solidFill>
                  <a:srgbClr val="7030A0"/>
                </a:solidFill>
              </a:rPr>
              <a:t>clock: Reals := 0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states: </a:t>
            </a:r>
            <a:r>
              <a:rPr lang="en-US" sz="1800" dirty="0" smtClean="0"/>
              <a:t>True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actions: external </a:t>
            </a:r>
            <a:r>
              <a:rPr lang="en-US" sz="1800" dirty="0" smtClean="0"/>
              <a:t>send(</a:t>
            </a:r>
            <a:r>
              <a:rPr lang="en-US" sz="1800" dirty="0" err="1" smtClean="0"/>
              <a:t>m:M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transitions: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</a:t>
            </a:r>
            <a:r>
              <a:rPr lang="en-US" sz="1800" dirty="0" smtClean="0">
                <a:solidFill>
                  <a:srgbClr val="FF0000"/>
                </a:solidFill>
              </a:rPr>
              <a:t>send(m)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pre </a:t>
            </a: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clock = u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</a:t>
            </a:r>
            <a:r>
              <a:rPr lang="en-US" sz="1800" b="1" dirty="0" err="1" smtClean="0"/>
              <a:t>eff</a:t>
            </a:r>
            <a:r>
              <a:rPr lang="en-US" sz="1800" b="1" dirty="0" smtClean="0"/>
              <a:t>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clock := 0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trajectories: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evolve </a:t>
            </a:r>
            <a:r>
              <a:rPr lang="en-US" sz="1800" dirty="0" smtClean="0">
                <a:solidFill>
                  <a:srgbClr val="00B050"/>
                </a:solidFill>
              </a:rPr>
              <a:t>d(clock) = 1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stop when </a:t>
            </a:r>
            <a:r>
              <a:rPr lang="en-US" sz="1800" dirty="0" smtClean="0">
                <a:solidFill>
                  <a:srgbClr val="F62AF6"/>
                </a:solidFill>
              </a:rPr>
              <a:t>clock=u</a:t>
            </a:r>
            <a:endParaRPr lang="en-US" sz="1800" b="1" dirty="0">
              <a:solidFill>
                <a:srgbClr val="F62AF6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</p:nvPr>
        </p:nvSpPr>
        <p:spPr>
          <a:xfrm>
            <a:off x="-5255" y="1524000"/>
            <a:ext cx="52578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Automaton </a:t>
            </a:r>
            <a:r>
              <a:rPr lang="en-US" dirty="0" smtClean="0"/>
              <a:t>Channel(</a:t>
            </a:r>
            <a:r>
              <a:rPr lang="en-US" dirty="0" err="1" smtClean="0"/>
              <a:t>b,M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   variables: </a:t>
            </a:r>
            <a:r>
              <a:rPr lang="en-US" dirty="0"/>
              <a:t>queue: </a:t>
            </a:r>
            <a:r>
              <a:rPr lang="en-US" b="1" dirty="0"/>
              <a:t>Queue</a:t>
            </a:r>
            <a:r>
              <a:rPr lang="en-US" dirty="0"/>
              <a:t>[</a:t>
            </a:r>
            <a:r>
              <a:rPr lang="en-US" dirty="0" err="1"/>
              <a:t>M,Reals</a:t>
            </a:r>
            <a:r>
              <a:rPr lang="en-US" dirty="0"/>
              <a:t>] := {}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clock1: </a:t>
            </a:r>
            <a:r>
              <a:rPr lang="en-US" dirty="0">
                <a:solidFill>
                  <a:srgbClr val="7030A0"/>
                </a:solidFill>
              </a:rPr>
              <a:t>Reals := 0</a:t>
            </a:r>
          </a:p>
          <a:p>
            <a:pPr marL="0" indent="0">
              <a:buNone/>
            </a:pPr>
            <a:r>
              <a:rPr lang="en-US" b="1" dirty="0"/>
              <a:t>   actions: external </a:t>
            </a:r>
            <a:r>
              <a:rPr lang="en-US" dirty="0"/>
              <a:t>send(</a:t>
            </a:r>
            <a:r>
              <a:rPr lang="en-US" dirty="0" err="1"/>
              <a:t>m:M</a:t>
            </a:r>
            <a:r>
              <a:rPr lang="en-US" dirty="0"/>
              <a:t>), receive(</a:t>
            </a:r>
            <a:r>
              <a:rPr lang="en-US" dirty="0" err="1"/>
              <a:t>m:M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   transitions:</a:t>
            </a:r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dirty="0">
                <a:solidFill>
                  <a:srgbClr val="FF0000"/>
                </a:solidFill>
              </a:rPr>
              <a:t>send(m)</a:t>
            </a:r>
          </a:p>
          <a:p>
            <a:pPr marL="0" indent="0">
              <a:buNone/>
            </a:pPr>
            <a:r>
              <a:rPr lang="en-US" b="1" dirty="0"/>
              <a:t>        pre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true</a:t>
            </a:r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eff</a:t>
            </a:r>
            <a:r>
              <a:rPr lang="en-US" b="1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queue := append(&lt;m,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clock1+b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&gt;, queue)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    receive(m)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/>
              <a:t>pre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/>
                <a:ea typeface="Cambria Math"/>
              </a:rPr>
              <a:t>head(queue)[1] = m</a:t>
            </a:r>
            <a:r>
              <a:rPr lang="en-US" b="1" dirty="0"/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eff</a:t>
            </a:r>
            <a:r>
              <a:rPr lang="en-US" b="1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queue :=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queue.tail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dirty="0"/>
              <a:t>trajectories:</a:t>
            </a:r>
          </a:p>
          <a:p>
            <a:pPr marL="0" indent="0">
              <a:buNone/>
            </a:pPr>
            <a:r>
              <a:rPr lang="en-US" b="1" dirty="0"/>
              <a:t>        evolve </a:t>
            </a:r>
            <a:r>
              <a:rPr lang="en-US" dirty="0" smtClean="0">
                <a:solidFill>
                  <a:srgbClr val="00B050"/>
                </a:solidFill>
              </a:rPr>
              <a:t>d(clock1) </a:t>
            </a:r>
            <a:r>
              <a:rPr lang="en-US" dirty="0">
                <a:solidFill>
                  <a:srgbClr val="00B050"/>
                </a:solidFill>
              </a:rPr>
              <a:t>= 1</a:t>
            </a:r>
          </a:p>
          <a:p>
            <a:pPr marL="0" indent="0">
              <a:buNone/>
            </a:pPr>
            <a:r>
              <a:rPr lang="en-US" b="1" dirty="0"/>
              <a:t>        stop when </a:t>
            </a:r>
            <a:r>
              <a:rPr lang="en-US" dirty="0">
                <a:solidFill>
                  <a:srgbClr val="F62AF6"/>
                </a:solidFill>
                <a:latin typeface="Cambria Math"/>
                <a:ea typeface="Cambria Math"/>
              </a:rPr>
              <a:t>∃ m, d, &lt;</a:t>
            </a:r>
            <a:r>
              <a:rPr lang="en-US" dirty="0" err="1">
                <a:solidFill>
                  <a:srgbClr val="F62AF6"/>
                </a:solidFill>
                <a:latin typeface="Cambria Math"/>
                <a:ea typeface="Cambria Math"/>
              </a:rPr>
              <a:t>m,d</a:t>
            </a:r>
            <a:r>
              <a:rPr lang="en-US" dirty="0">
                <a:solidFill>
                  <a:srgbClr val="F62AF6"/>
                </a:solidFill>
                <a:latin typeface="Cambria Math"/>
                <a:ea typeface="Cambria Math"/>
              </a:rPr>
              <a:t>&gt; ∈ queue </a:t>
            </a:r>
          </a:p>
          <a:p>
            <a:pPr marL="0" indent="0">
              <a:buNone/>
            </a:pPr>
            <a:r>
              <a:rPr lang="en-US" dirty="0">
                <a:solidFill>
                  <a:srgbClr val="F62AF6"/>
                </a:solidFill>
                <a:latin typeface="Cambria Math"/>
                <a:ea typeface="Cambria Math"/>
              </a:rPr>
              <a:t>	</a:t>
            </a:r>
            <a:r>
              <a:rPr lang="en-US" dirty="0">
                <a:solidFill>
                  <a:srgbClr val="F62AF6"/>
                </a:solidFill>
              </a:rPr>
              <a:t>/\  clock=d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5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Composed Automaton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7086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Automaton </a:t>
            </a:r>
            <a:r>
              <a:rPr lang="en-US" dirty="0" smtClean="0"/>
              <a:t>SC(</a:t>
            </a:r>
            <a:r>
              <a:rPr lang="en-US" dirty="0" err="1" smtClean="0"/>
              <a:t>b,u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variables: </a:t>
            </a:r>
            <a:r>
              <a:rPr lang="en-US" dirty="0"/>
              <a:t>queue: </a:t>
            </a:r>
            <a:r>
              <a:rPr lang="en-US" b="1" dirty="0"/>
              <a:t>Queue</a:t>
            </a:r>
            <a:r>
              <a:rPr lang="en-US" dirty="0"/>
              <a:t>[</a:t>
            </a:r>
            <a:r>
              <a:rPr lang="en-US" dirty="0" err="1"/>
              <a:t>M,Reals</a:t>
            </a:r>
            <a:r>
              <a:rPr lang="en-US" dirty="0"/>
              <a:t>] := {}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clock_s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clock_c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>
                <a:solidFill>
                  <a:srgbClr val="7030A0"/>
                </a:solidFill>
              </a:rPr>
              <a:t>Reals := 0</a:t>
            </a:r>
          </a:p>
          <a:p>
            <a:pPr marL="0" indent="0">
              <a:buNone/>
            </a:pPr>
            <a:r>
              <a:rPr lang="en-US" b="1" dirty="0"/>
              <a:t>   actions: external </a:t>
            </a:r>
            <a:r>
              <a:rPr lang="en-US" dirty="0"/>
              <a:t>send(</a:t>
            </a:r>
            <a:r>
              <a:rPr lang="en-US" dirty="0" err="1"/>
              <a:t>m:M</a:t>
            </a:r>
            <a:r>
              <a:rPr lang="en-US" dirty="0"/>
              <a:t>), receive(</a:t>
            </a:r>
            <a:r>
              <a:rPr lang="en-US" dirty="0" err="1"/>
              <a:t>m:M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   transitions:</a:t>
            </a:r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dirty="0">
                <a:solidFill>
                  <a:srgbClr val="FF0000"/>
                </a:solidFill>
              </a:rPr>
              <a:t>send(m)</a:t>
            </a:r>
          </a:p>
          <a:p>
            <a:pPr marL="0" indent="0">
              <a:buNone/>
            </a:pPr>
            <a:r>
              <a:rPr lang="en-US" b="1" dirty="0"/>
              <a:t>        pre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clock_s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u</a:t>
            </a:r>
          </a:p>
          <a:p>
            <a:pPr marL="0" indent="0">
              <a:buNone/>
            </a:pPr>
            <a:r>
              <a:rPr lang="en-US" b="1" dirty="0" smtClean="0"/>
              <a:t>        </a:t>
            </a:r>
            <a:r>
              <a:rPr lang="en-US" b="1" dirty="0" err="1"/>
              <a:t>eff</a:t>
            </a:r>
            <a:r>
              <a:rPr lang="en-US" b="1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queue := append(&lt;m,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clock_c+b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&gt;, queue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clock_s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:=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    receive(m)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dirty="0"/>
              <a:t>pre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/>
                <a:ea typeface="Cambria Math"/>
              </a:rPr>
              <a:t>head(queue)[1] = m</a:t>
            </a:r>
            <a:r>
              <a:rPr lang="en-US" b="1" dirty="0"/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eff</a:t>
            </a:r>
            <a:r>
              <a:rPr lang="en-US" b="1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queue :=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queue.tail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dirty="0"/>
              <a:t>trajectories:</a:t>
            </a:r>
          </a:p>
          <a:p>
            <a:pPr marL="0" indent="0">
              <a:buNone/>
            </a:pPr>
            <a:r>
              <a:rPr lang="en-US" b="1" dirty="0"/>
              <a:t>        evolve </a:t>
            </a:r>
            <a:r>
              <a:rPr lang="en-US" dirty="0" smtClean="0">
                <a:solidFill>
                  <a:srgbClr val="00B050"/>
                </a:solidFill>
              </a:rPr>
              <a:t>d(</a:t>
            </a:r>
            <a:r>
              <a:rPr lang="en-US" dirty="0" err="1" smtClean="0">
                <a:solidFill>
                  <a:srgbClr val="00B050"/>
                </a:solidFill>
              </a:rPr>
              <a:t>clock_c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= </a:t>
            </a:r>
            <a:r>
              <a:rPr lang="en-US" dirty="0">
                <a:solidFill>
                  <a:srgbClr val="00B050"/>
                </a:solidFill>
              </a:rPr>
              <a:t>1; </a:t>
            </a:r>
            <a:r>
              <a:rPr lang="en-US" dirty="0" smtClean="0">
                <a:solidFill>
                  <a:srgbClr val="00B050"/>
                </a:solidFill>
              </a:rPr>
              <a:t>d(</a:t>
            </a:r>
            <a:r>
              <a:rPr lang="en-US" dirty="0" err="1" smtClean="0">
                <a:solidFill>
                  <a:srgbClr val="00B050"/>
                </a:solidFill>
              </a:rPr>
              <a:t>clock_s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= 1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/>
              <a:t>        stop when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62AF6"/>
                </a:solidFill>
              </a:rPr>
              <a:t>(</a:t>
            </a:r>
            <a:r>
              <a:rPr lang="en-US" dirty="0" smtClean="0">
                <a:solidFill>
                  <a:srgbClr val="F62AF6"/>
                </a:solidFill>
                <a:latin typeface="Cambria Math"/>
                <a:ea typeface="Cambria Math"/>
              </a:rPr>
              <a:t>∃ </a:t>
            </a:r>
            <a:r>
              <a:rPr lang="en-US" dirty="0">
                <a:solidFill>
                  <a:srgbClr val="F62AF6"/>
                </a:solidFill>
                <a:latin typeface="Cambria Math"/>
                <a:ea typeface="Cambria Math"/>
              </a:rPr>
              <a:t>m, d, &lt;</a:t>
            </a:r>
            <a:r>
              <a:rPr lang="en-US" dirty="0" err="1">
                <a:solidFill>
                  <a:srgbClr val="F62AF6"/>
                </a:solidFill>
                <a:latin typeface="Cambria Math"/>
                <a:ea typeface="Cambria Math"/>
              </a:rPr>
              <a:t>m,d</a:t>
            </a:r>
            <a:r>
              <a:rPr lang="en-US" dirty="0">
                <a:solidFill>
                  <a:srgbClr val="F62AF6"/>
                </a:solidFill>
                <a:latin typeface="Cambria Math"/>
                <a:ea typeface="Cambria Math"/>
              </a:rPr>
              <a:t>&gt; ∈ queue </a:t>
            </a:r>
            <a:r>
              <a:rPr lang="en-US" dirty="0" smtClean="0">
                <a:solidFill>
                  <a:srgbClr val="F62AF6"/>
                </a:solidFill>
              </a:rPr>
              <a:t>/\  </a:t>
            </a:r>
            <a:r>
              <a:rPr lang="en-US" dirty="0" err="1" smtClean="0">
                <a:solidFill>
                  <a:srgbClr val="F62AF6"/>
                </a:solidFill>
              </a:rPr>
              <a:t>clock_c</a:t>
            </a:r>
            <a:r>
              <a:rPr lang="en-US" dirty="0" smtClean="0">
                <a:solidFill>
                  <a:srgbClr val="F62AF6"/>
                </a:solidFill>
              </a:rPr>
              <a:t>=d</a:t>
            </a:r>
            <a:r>
              <a:rPr lang="en-US" dirty="0">
                <a:solidFill>
                  <a:srgbClr val="F62AF6"/>
                </a:solidFill>
              </a:rPr>
              <a:t>) </a:t>
            </a:r>
            <a:endParaRPr lang="en-US" dirty="0" smtClean="0">
              <a:solidFill>
                <a:srgbClr val="F62AF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62AF6"/>
                </a:solidFill>
              </a:rPr>
              <a:t>	</a:t>
            </a:r>
            <a:r>
              <a:rPr lang="en-US" dirty="0" smtClean="0">
                <a:solidFill>
                  <a:srgbClr val="F62AF6"/>
                </a:solidFill>
              </a:rPr>
              <a:t>\/ </a:t>
            </a:r>
            <a:r>
              <a:rPr lang="en-US" dirty="0">
                <a:solidFill>
                  <a:srgbClr val="F62AF6"/>
                </a:solidFill>
              </a:rPr>
              <a:t>(</a:t>
            </a:r>
            <a:r>
              <a:rPr lang="en-US" dirty="0" err="1" smtClean="0">
                <a:solidFill>
                  <a:srgbClr val="F62AF6"/>
                </a:solidFill>
              </a:rPr>
              <a:t>clock_s</a:t>
            </a:r>
            <a:r>
              <a:rPr lang="en-US" dirty="0" smtClean="0">
                <a:solidFill>
                  <a:srgbClr val="F62AF6"/>
                </a:solidFill>
              </a:rPr>
              <a:t>=u)</a:t>
            </a:r>
            <a:endParaRPr lang="en-US" b="1" dirty="0">
              <a:solidFill>
                <a:srgbClr val="F62AF6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1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11061</TotalTime>
  <Words>991</Words>
  <Application>Microsoft Office PowerPoint</Application>
  <PresentationFormat>On-screen Show (4:3)</PresentationFormat>
  <Paragraphs>154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ECE/CS 584: Hybrid Automaton Modeling Framework Simulations and Composition</vt:lpstr>
      <vt:lpstr>Plan for Today</vt:lpstr>
      <vt:lpstr>Some nice properties of Forward Simulation</vt:lpstr>
      <vt:lpstr>A Simulation Example</vt:lpstr>
      <vt:lpstr>Backward Simulations</vt:lpstr>
      <vt:lpstr>Composition of Hybrid Automata</vt:lpstr>
      <vt:lpstr>Composition</vt:lpstr>
      <vt:lpstr>Example: Send || TimedChannel</vt:lpstr>
      <vt:lpstr>Composed Automaton</vt:lpstr>
      <vt:lpstr>Some properties about composed automata</vt:lpstr>
      <vt:lpstr>Substitutivity</vt:lpstr>
      <vt:lpstr>Substutivity</vt:lpstr>
      <vt:lpstr>PowerPoint Presentation</vt:lpstr>
      <vt:lpstr>Summary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Time Input/Output Automata</dc:title>
  <dc:creator>Sayan Mitras</dc:creator>
  <cp:lastModifiedBy>Sayan Mitras</cp:lastModifiedBy>
  <cp:revision>104</cp:revision>
  <cp:lastPrinted>2012-09-08T18:30:34Z</cp:lastPrinted>
  <dcterms:created xsi:type="dcterms:W3CDTF">2012-09-05T03:58:04Z</dcterms:created>
  <dcterms:modified xsi:type="dcterms:W3CDTF">2012-09-18T16:00:20Z</dcterms:modified>
</cp:coreProperties>
</file>