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71" r:id="rId12"/>
    <p:sldId id="265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8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77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7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57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44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8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1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6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0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2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3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F6527-14CD-4906-9DC2-7F97B7374D8E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1FA1F-572A-414C-A71F-FAE88381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58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gr-courses.engr.illinois.edu/ece584/papers/lynchSV_hioa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ngr-courses.engr.illinois.edu/ece584/papers/aahs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gr-courses.engr.illinois.edu/ece584/papers/alur_dill94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ECE/CS 584: Verification of Embedded Computing </a:t>
            </a:r>
            <a:r>
              <a:rPr lang="en-US" dirty="0" smtClean="0"/>
              <a:t>Systems</a:t>
            </a:r>
            <a:br>
              <a:rPr lang="en-US" dirty="0" smtClean="0"/>
            </a:br>
            <a:r>
              <a:rPr lang="en-US" dirty="0" smtClean="0"/>
              <a:t>Model Checking Timed Automata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Sayan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 smtClean="0"/>
          </a:p>
          <a:p>
            <a:r>
              <a:rPr lang="en-US" dirty="0" smtClean="0"/>
              <a:t>Lecture 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073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the clock regions look like?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1" y="1524000"/>
            <a:ext cx="6324600" cy="4681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66801" y="1840675"/>
                <a:ext cx="1295400" cy="20532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Example of Two Clocks </a:t>
                </a:r>
              </a:p>
              <a:p>
                <a:endParaRPr lang="en-US" dirty="0"/>
              </a:p>
              <a:p>
                <a:r>
                  <a:rPr lang="en-US" dirty="0" smtClean="0"/>
                  <a:t>X = {</a:t>
                </a:r>
                <a:r>
                  <a:rPr lang="en-US" dirty="0" err="1" smtClean="0"/>
                  <a:t>y,z</a:t>
                </a:r>
                <a:r>
                  <a:rPr lang="en-US" dirty="0" smtClean="0"/>
                  <a:t>}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= 2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/>
                  <a:t> = 3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1" y="1840675"/>
                <a:ext cx="1295400" cy="2053254"/>
              </a:xfrm>
              <a:prstGeom prst="rect">
                <a:avLst/>
              </a:prstGeom>
              <a:blipFill rotWithShape="1">
                <a:blip r:embed="rId3"/>
                <a:stretch>
                  <a:fillRect l="-3756" t="-1484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17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 smtClean="0">
                    <a:solidFill>
                      <a:srgbClr val="0070C0"/>
                    </a:solidFill>
                  </a:rPr>
                  <a:t>Lemma</a:t>
                </a:r>
                <a:r>
                  <a:rPr lang="en-US" dirty="0" smtClean="0"/>
                  <a:t>. The number of clock regions is bounded by |X|! 2</a:t>
                </a:r>
                <a:r>
                  <a:rPr lang="en-US" baseline="30000" dirty="0" smtClean="0"/>
                  <a:t>|X|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smtClean="0">
                            <a:latin typeface="Cambria Math"/>
                          </a:rPr>
                          <m:t>𝑧</m:t>
                        </m:r>
                        <m:r>
                          <a:rPr lang="en-US" b="0" i="1" smtClean="0">
                            <a:latin typeface="Cambria Math"/>
                          </a:rPr>
                          <m:t>∈</m:t>
                        </m:r>
                        <m:r>
                          <a:rPr lang="en-US" b="0" i="1" smtClean="0">
                            <a:latin typeface="Cambria Math"/>
                          </a:rPr>
                          <m:t>𝑋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𝒜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+2)</m:t>
                        </m:r>
                      </m:e>
                    </m:nary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9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Automaton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ITA (clock constants) defines the clock regions</a:t>
                </a:r>
              </a:p>
              <a:p>
                <a:r>
                  <a:rPr lang="en-US" dirty="0" smtClean="0"/>
                  <a:t>Now we add the “appropriate transitions” between the regions to create a finite automaton which gives a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time abstract </a:t>
                </a:r>
                <a:r>
                  <a:rPr lang="en-US" b="1" dirty="0" err="1" smtClean="0">
                    <a:solidFill>
                      <a:srgbClr val="00B050"/>
                    </a:solidFill>
                  </a:rPr>
                  <a:t>bisimulation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of the ITA with respect to control state reachability</a:t>
                </a:r>
              </a:p>
              <a:p>
                <a:pPr lvl="1"/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Time successors</a:t>
                </a:r>
                <a:r>
                  <a:rPr lang="en-US" dirty="0"/>
                  <a:t>: </a:t>
                </a:r>
                <a:r>
                  <a:rPr lang="en-US" dirty="0" smtClean="0"/>
                  <a:t>Consider </a:t>
                </a:r>
                <a:r>
                  <a:rPr lang="en-US" dirty="0"/>
                  <a:t>two clock regions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𝛾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and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𝛾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, we say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𝛾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is a time successor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 if there exits a trajectory of ITA starting from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 that ends in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𝛾</m:t>
                    </m:r>
                  </m:oMath>
                </a14:m>
                <a:r>
                  <a:rPr lang="en-US" dirty="0" smtClean="0"/>
                  <a:t>’</a:t>
                </a:r>
                <a:endParaRPr lang="en-US" dirty="0"/>
              </a:p>
              <a:p>
                <a:pPr lvl="1"/>
                <a:r>
                  <a:rPr lang="en-US" b="1" dirty="0" smtClean="0">
                    <a:solidFill>
                      <a:srgbClr val="0070C0"/>
                    </a:solidFill>
                  </a:rPr>
                  <a:t>Discrete transitions</a:t>
                </a:r>
                <a:r>
                  <a:rPr lang="en-US" dirty="0" smtClean="0"/>
                  <a:t>: Same as the </a:t>
                </a:r>
                <a:r>
                  <a:rPr lang="en-US" dirty="0" err="1" smtClean="0"/>
                  <a:t>ITA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617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043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Successors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462915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19750" y="1905000"/>
            <a:ext cx="3200400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clock regions in blue are time successors </a:t>
            </a:r>
            <a:r>
              <a:rPr lang="en-US" sz="2000" dirty="0"/>
              <a:t>of </a:t>
            </a:r>
            <a:r>
              <a:rPr lang="en-US" sz="2000" dirty="0" smtClean="0"/>
              <a:t>the clock </a:t>
            </a:r>
            <a:r>
              <a:rPr lang="en-US" sz="2000" dirty="0"/>
              <a:t>region in </a:t>
            </a:r>
            <a:r>
              <a:rPr lang="en-US" sz="2000" dirty="0" smtClean="0"/>
              <a:t>red.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001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Region Automata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429" y="1524000"/>
            <a:ext cx="5080862" cy="1290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657600"/>
            <a:ext cx="6219825" cy="294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772483"/>
            <a:ext cx="1219200" cy="665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/>
              <a:t>ITA</a:t>
            </a:r>
            <a:endParaRPr lang="en-US" sz="3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2857500"/>
            <a:ext cx="35814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3200" dirty="0" smtClean="0"/>
              <a:t>Corresponding FA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662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4" r="3399"/>
          <a:stretch/>
        </p:blipFill>
        <p:spPr bwMode="auto">
          <a:xfrm>
            <a:off x="2209800" y="1828800"/>
            <a:ext cx="5355771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114800"/>
            <a:ext cx="26289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2310228"/>
            <a:ext cx="1219200" cy="6659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 smtClean="0"/>
              <a:t>ITA</a:t>
            </a:r>
            <a:endParaRPr lang="en-US" sz="32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31371" y="4800600"/>
            <a:ext cx="19050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Clock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6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8599"/>
            <a:ext cx="4852988" cy="6100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3455" y="4237121"/>
                <a:ext cx="25656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|X|! 2</a:t>
                </a:r>
                <a:r>
                  <a:rPr lang="en-US" baseline="30000" dirty="0"/>
                  <a:t>|X|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latin typeface="Cambria Math"/>
                          </a:rPr>
                          <m:t>∈</m:t>
                        </m:r>
                        <m:r>
                          <a:rPr lang="en-US" i="1">
                            <a:latin typeface="Cambria Math"/>
                          </a:rPr>
                          <m:t>𝑋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(2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𝒜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𝑧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+2)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55" y="4237121"/>
                <a:ext cx="256563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900" t="-119672" r="-238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23455" y="4008521"/>
            <a:ext cx="1066800" cy="838200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14301" y="304800"/>
            <a:ext cx="3581400" cy="68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 </a:t>
            </a:r>
            <a:r>
              <a:rPr lang="en-US" sz="3200" dirty="0" smtClean="0"/>
              <a:t>Corresponding FA</a:t>
            </a:r>
            <a:endParaRPr lang="en-US" sz="32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3454" y="5029200"/>
            <a:ext cx="2653145" cy="762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600" dirty="0" smtClean="0"/>
              <a:t>Drastically increasing with the number of clocks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786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ITA: (very) Restricted class of hybrid automata</a:t>
            </a:r>
          </a:p>
          <a:p>
            <a:pPr lvl="1"/>
            <a:r>
              <a:rPr lang="en-US" dirty="0" smtClean="0"/>
              <a:t>Clocks, integer constraints</a:t>
            </a:r>
          </a:p>
          <a:p>
            <a:pPr lvl="1"/>
            <a:r>
              <a:rPr lang="en-US" dirty="0" smtClean="0"/>
              <a:t>No clock comparison, linear</a:t>
            </a:r>
          </a:p>
          <a:p>
            <a:r>
              <a:rPr lang="en-US" dirty="0" smtClean="0"/>
              <a:t>Control state reachability</a:t>
            </a:r>
          </a:p>
          <a:p>
            <a:r>
              <a:rPr lang="en-US" dirty="0" err="1" smtClean="0"/>
              <a:t>Alur</a:t>
            </a:r>
            <a:r>
              <a:rPr lang="en-US" dirty="0" smtClean="0"/>
              <a:t>-Dill’s algorithm </a:t>
            </a:r>
          </a:p>
          <a:p>
            <a:pPr lvl="1"/>
            <a:r>
              <a:rPr lang="en-US" dirty="0" smtClean="0"/>
              <a:t>Construct finite </a:t>
            </a:r>
            <a:r>
              <a:rPr lang="en-US" dirty="0" err="1" smtClean="0"/>
              <a:t>bisimulation</a:t>
            </a:r>
            <a:r>
              <a:rPr lang="en-US" dirty="0" smtClean="0"/>
              <a:t> (region automaton)</a:t>
            </a:r>
          </a:p>
          <a:p>
            <a:pPr lvl="1"/>
            <a:r>
              <a:rPr lang="en-US" dirty="0" smtClean="0"/>
              <a:t>Idea is to lump together states that behave similarly and reduce the size of the model</a:t>
            </a:r>
          </a:p>
          <a:p>
            <a:r>
              <a:rPr lang="en-US" dirty="0" smtClean="0"/>
              <a:t>UPPAAL model checker based on similar model of timed automata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seen so far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381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very general modeling framework (Lynch et al.’s Hybrid Automata[1]) </a:t>
            </a:r>
          </a:p>
          <a:p>
            <a:pPr lvl="1"/>
            <a:r>
              <a:rPr lang="en-US" dirty="0" smtClean="0"/>
              <a:t>Complex discrete dynamics</a:t>
            </a:r>
          </a:p>
          <a:p>
            <a:pPr lvl="1"/>
            <a:r>
              <a:rPr lang="en-US" dirty="0" smtClean="0"/>
              <a:t>Possibly nonlinear continuous dynamics</a:t>
            </a:r>
          </a:p>
          <a:p>
            <a:pPr lvl="1"/>
            <a:r>
              <a:rPr lang="en-US" dirty="0" smtClean="0"/>
              <a:t>Distributed</a:t>
            </a:r>
          </a:p>
          <a:p>
            <a:r>
              <a:rPr lang="en-US" dirty="0"/>
              <a:t>G</a:t>
            </a:r>
            <a:r>
              <a:rPr lang="en-US" dirty="0" smtClean="0"/>
              <a:t>eneral proof techniques for the above model</a:t>
            </a:r>
          </a:p>
          <a:p>
            <a:pPr lvl="1"/>
            <a:r>
              <a:rPr lang="en-US" dirty="0" smtClean="0"/>
              <a:t>Inductive invariants for proving safety</a:t>
            </a:r>
          </a:p>
          <a:p>
            <a:pPr lvl="1"/>
            <a:r>
              <a:rPr lang="en-US" dirty="0" smtClean="0"/>
              <a:t>Simulation relations for trace inclusion</a:t>
            </a:r>
          </a:p>
          <a:p>
            <a:r>
              <a:rPr lang="en-US" dirty="0" smtClean="0"/>
              <a:t>Introduction to a General-purpose theorem </a:t>
            </a:r>
            <a:r>
              <a:rPr lang="en-US" dirty="0" err="1" smtClean="0"/>
              <a:t>prover</a:t>
            </a:r>
            <a:r>
              <a:rPr lang="en-US" dirty="0"/>
              <a:t> (PVS) </a:t>
            </a:r>
            <a:r>
              <a:rPr lang="en-US" dirty="0" smtClean="0"/>
              <a:t>and examples of mechanizing proofs for state machines</a:t>
            </a:r>
          </a:p>
          <a:p>
            <a:pPr lvl="1"/>
            <a:r>
              <a:rPr lang="en-US" dirty="0" smtClean="0"/>
              <a:t>How to model state machines in PVS</a:t>
            </a:r>
          </a:p>
          <a:p>
            <a:pPr lvl="1"/>
            <a:r>
              <a:rPr lang="en-US" dirty="0" smtClean="0"/>
              <a:t>How to construct invariant proofs </a:t>
            </a:r>
          </a:p>
          <a:p>
            <a:pPr lvl="1"/>
            <a:r>
              <a:rPr lang="en-US" dirty="0" smtClean="0"/>
              <a:t>Can be partially automated but requires a lot of manual work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45191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[1] Nancy </a:t>
            </a:r>
            <a:r>
              <a:rPr lang="en-US" dirty="0"/>
              <a:t>Lynch, Roberto </a:t>
            </a:r>
            <a:r>
              <a:rPr lang="en-US" dirty="0" err="1"/>
              <a:t>Segala</a:t>
            </a:r>
            <a:r>
              <a:rPr lang="en-US" dirty="0"/>
              <a:t>, and Frits </a:t>
            </a:r>
            <a:r>
              <a:rPr lang="en-US" dirty="0" err="1"/>
              <a:t>Vaandrager</a:t>
            </a:r>
            <a:r>
              <a:rPr lang="en-US" dirty="0"/>
              <a:t>. </a:t>
            </a:r>
            <a:r>
              <a:rPr lang="en-US" dirty="0">
                <a:hlinkClick r:id="rId2"/>
              </a:rPr>
              <a:t>Hybrid I/O automata</a:t>
            </a:r>
            <a:r>
              <a:rPr lang="en-US" dirty="0"/>
              <a:t>. Information and Computation, 185(1):105-157, August 2003. </a:t>
            </a:r>
          </a:p>
        </p:txBody>
      </p:sp>
    </p:spTree>
    <p:extLst>
      <p:ext uri="{BB962C8B-B14F-4D97-AF65-F5344CB8AC3E}">
        <p14:creationId xmlns:p14="http://schemas.microsoft.com/office/powerpoint/2010/main" val="25309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Focus on specific classes of Hybrid Automata for which safety properties (invariants) can be verified completely automatically</a:t>
            </a:r>
          </a:p>
          <a:p>
            <a:pPr lvl="1"/>
            <a:r>
              <a:rPr lang="en-US" dirty="0" err="1" smtClean="0"/>
              <a:t>Alur</a:t>
            </a:r>
            <a:r>
              <a:rPr lang="en-US" dirty="0" smtClean="0"/>
              <a:t>-Dill’s Timed Automata[1] (Today)</a:t>
            </a:r>
          </a:p>
          <a:p>
            <a:pPr lvl="1"/>
            <a:r>
              <a:rPr lang="en-US" dirty="0" smtClean="0"/>
              <a:t>Rectangular </a:t>
            </a:r>
            <a:r>
              <a:rPr lang="en-US" dirty="0" err="1" smtClean="0"/>
              <a:t>initializaed</a:t>
            </a:r>
            <a:r>
              <a:rPr lang="en-US" dirty="0" smtClean="0"/>
              <a:t> hybrid automata</a:t>
            </a:r>
          </a:p>
          <a:p>
            <a:pPr lvl="1"/>
            <a:r>
              <a:rPr lang="en-US" dirty="0" smtClean="0"/>
              <a:t>Linear hybrid automata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Later we will look at other types of properties like stability, </a:t>
            </a:r>
            <a:r>
              <a:rPr lang="en-US" dirty="0" err="1" smtClean="0"/>
              <a:t>liveness</a:t>
            </a:r>
            <a:r>
              <a:rPr lang="en-US" dirty="0" smtClean="0"/>
              <a:t>, etc.</a:t>
            </a:r>
          </a:p>
          <a:p>
            <a:r>
              <a:rPr lang="en-US" dirty="0" smtClean="0"/>
              <a:t>Abstractions and invariance are still going to be important</a:t>
            </a:r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8674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[1] Rajeev </a:t>
            </a:r>
            <a:r>
              <a:rPr lang="en-US" dirty="0" err="1"/>
              <a:t>Alur</a:t>
            </a:r>
            <a:r>
              <a:rPr lang="en-US" dirty="0"/>
              <a:t> et al. </a:t>
            </a:r>
            <a:r>
              <a:rPr lang="en-US" dirty="0">
                <a:hlinkClick r:id="rId2"/>
              </a:rPr>
              <a:t>The Algorithmic Analysis </a:t>
            </a:r>
            <a:r>
              <a:rPr lang="en-US" dirty="0" err="1">
                <a:hlinkClick r:id="rId2"/>
              </a:rPr>
              <a:t>ofHybrid</a:t>
            </a:r>
            <a:r>
              <a:rPr lang="en-US" dirty="0">
                <a:hlinkClick r:id="rId2"/>
              </a:rPr>
              <a:t> Systems</a:t>
            </a:r>
            <a:r>
              <a:rPr lang="en-US" dirty="0"/>
              <a:t>. Theoretical Computer Science, </a:t>
            </a:r>
            <a:r>
              <a:rPr lang="en-US" dirty="0" err="1"/>
              <a:t>colume</a:t>
            </a:r>
            <a:r>
              <a:rPr lang="en-US" dirty="0"/>
              <a:t> 138, pages 3-34, 1995. </a:t>
            </a:r>
          </a:p>
        </p:txBody>
      </p:sp>
    </p:spTree>
    <p:extLst>
      <p:ext uri="{BB962C8B-B14F-4D97-AF65-F5344CB8AC3E}">
        <p14:creationId xmlns:p14="http://schemas.microsoft.com/office/powerpoint/2010/main" val="25588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199"/>
          </a:xfrm>
        </p:spPr>
        <p:txBody>
          <a:bodyPr/>
          <a:lstStyle/>
          <a:p>
            <a:r>
              <a:rPr lang="en-US" sz="2400" dirty="0" smtClean="0"/>
              <a:t>Algorithmic analysis of (</a:t>
            </a:r>
            <a:r>
              <a:rPr lang="en-US" sz="2400" dirty="0" err="1" smtClean="0"/>
              <a:t>Alur</a:t>
            </a:r>
            <a:r>
              <a:rPr lang="en-US" sz="2400" dirty="0" smtClean="0"/>
              <a:t>-Dill’s) Timed Automata[1]</a:t>
            </a:r>
          </a:p>
          <a:p>
            <a:pPr lvl="1"/>
            <a:r>
              <a:rPr lang="en-US" sz="2000" dirty="0" smtClean="0"/>
              <a:t>A restricted class of what we call hybrid automata in this course with only clock variables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5638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[1] Rajeev </a:t>
            </a:r>
            <a:r>
              <a:rPr lang="en-US" dirty="0" err="1"/>
              <a:t>Alur</a:t>
            </a:r>
            <a:r>
              <a:rPr lang="en-US" dirty="0"/>
              <a:t> and David L. Dill. </a:t>
            </a:r>
            <a:r>
              <a:rPr lang="en-US" dirty="0">
                <a:hlinkClick r:id="rId2"/>
              </a:rPr>
              <a:t>A theory of timed automata</a:t>
            </a:r>
            <a:r>
              <a:rPr lang="en-US" dirty="0"/>
              <a:t>. Theoretical Computer Science, 126:183-235, 1994.</a:t>
            </a:r>
          </a:p>
        </p:txBody>
      </p:sp>
    </p:spTree>
    <p:extLst>
      <p:ext uri="{BB962C8B-B14F-4D97-AF65-F5344CB8AC3E}">
        <p14:creationId xmlns:p14="http://schemas.microsoft.com/office/powerpoint/2010/main" val="3548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 and Clock Constraints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clock variable </a:t>
                </a:r>
                <a:r>
                  <a:rPr lang="en-US" dirty="0" smtClean="0"/>
                  <a:t>x is a continuous (analog) variable of type real such that along any trajectory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𝜏</m:t>
                    </m:r>
                  </m:oMath>
                </a14:m>
                <a:r>
                  <a:rPr lang="en-US" dirty="0" smtClean="0"/>
                  <a:t> of x, for all 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𝜏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  <m:r>
                      <a:rPr lang="en-US" b="0" i="1" smtClean="0">
                        <a:latin typeface="Cambria Math"/>
                      </a:rPr>
                      <m:t>𝑑𝑜𝑚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𝜏</m:t>
                        </m:r>
                        <m:r>
                          <a:rPr lang="en-US" b="0" i="1" smtClean="0">
                            <a:latin typeface="Cambria Math"/>
                          </a:rPr>
                          <m:t>↓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  <a:endParaRPr lang="en-US" dirty="0" smtClean="0"/>
              </a:p>
              <a:p>
                <a:r>
                  <a:rPr lang="en-US" dirty="0" smtClean="0"/>
                  <a:t>For </a:t>
                </a:r>
                <a:r>
                  <a:rPr lang="en-US" dirty="0"/>
                  <a:t>a set </a:t>
                </a:r>
                <a:r>
                  <a:rPr lang="en-US" dirty="0" smtClean="0"/>
                  <a:t>X of clock </a:t>
                </a:r>
                <a:r>
                  <a:rPr lang="en-US" dirty="0"/>
                  <a:t>variables, the set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</m:oMath>
                </a14:m>
                <a:r>
                  <a:rPr lang="en-US" dirty="0" smtClean="0"/>
                  <a:t>(</a:t>
                </a:r>
                <a:r>
                  <a:rPr lang="en-US" dirty="0"/>
                  <a:t>X) of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integral clock constraints </a:t>
                </a:r>
                <a:r>
                  <a:rPr lang="en-US" dirty="0" smtClean="0"/>
                  <a:t>are expressions defined by the syntax:</a:t>
                </a:r>
              </a:p>
              <a:p>
                <a:pPr marL="457200" lvl="1" indent="0">
                  <a:buNone/>
                </a:pPr>
                <a:r>
                  <a:rPr lang="en-US" dirty="0" smtClean="0"/>
                  <a:t>g </a:t>
                </a:r>
                <a:r>
                  <a:rPr lang="en-US" dirty="0"/>
                  <a:t>::= 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≥</m:t>
                        </m:r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¬ 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  |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∧ 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457200" lvl="1" indent="0">
                  <a:buNone/>
                </a:pPr>
                <a:r>
                  <a:rPr lang="en-US" dirty="0"/>
                  <a:t>w</a:t>
                </a: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b="0" i="1" smtClean="0">
                        <a:latin typeface="Cambria Math"/>
                      </a:rPr>
                      <m:t>∈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ℤ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r>
                  <a:rPr lang="en-US" dirty="0" smtClean="0"/>
                  <a:t>Examples: x </a:t>
                </a:r>
                <a:r>
                  <a:rPr lang="en-US" dirty="0"/>
                  <a:t>= 10; 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∈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[</a:t>
                </a:r>
                <a:r>
                  <a:rPr lang="en-US" dirty="0" smtClean="0"/>
                  <a:t>2, </a:t>
                </a:r>
                <a:r>
                  <a:rPr lang="en-US" dirty="0"/>
                  <a:t>5); true are valid clock </a:t>
                </a:r>
                <a:r>
                  <a:rPr lang="en-US" dirty="0" smtClean="0"/>
                  <a:t>constraints</a:t>
                </a:r>
                <a:endParaRPr lang="en-US" dirty="0"/>
              </a:p>
              <a:p>
                <a:r>
                  <a:rPr lang="en-US" dirty="0" smtClean="0"/>
                  <a:t>Semantics of clock constraints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]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2519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29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Integral Timed Automata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 smtClean="0"/>
                  <a:t>Definition. </a:t>
                </a:r>
                <a:r>
                  <a:rPr lang="en-US" dirty="0"/>
                  <a:t>A </a:t>
                </a:r>
                <a:r>
                  <a:rPr lang="en-US" b="1" dirty="0">
                    <a:solidFill>
                      <a:schemeClr val="accent6">
                        <a:lumMod val="75000"/>
                      </a:schemeClr>
                    </a:solidFill>
                  </a:rPr>
                  <a:t>integral timed automaton </a:t>
                </a:r>
                <a:r>
                  <a:rPr lang="en-US" dirty="0"/>
                  <a:t>is a HIOA A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〈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𝑄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𝒯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〉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where </a:t>
                </a:r>
              </a:p>
              <a:p>
                <a:pPr lvl="1"/>
                <a:r>
                  <a:rPr lang="en-US" dirty="0" smtClean="0"/>
                  <a:t>V </a:t>
                </a:r>
                <a:r>
                  <a:rPr lang="en-US" dirty="0"/>
                  <a:t>= </a:t>
                </a:r>
                <a:r>
                  <a:rPr lang="en-US" dirty="0" smtClean="0"/>
                  <a:t>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∪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dirty="0"/>
                  <a:t>,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a set of n clocks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is a discrete state variable of finite type </a:t>
                </a:r>
                <a:r>
                  <a:rPr lang="en-US" dirty="0" smtClean="0"/>
                  <a:t>Ł</a:t>
                </a:r>
                <a:endParaRPr lang="en-US" baseline="-25000" dirty="0" smtClean="0"/>
              </a:p>
              <a:p>
                <a:pPr lvl="1"/>
                <a:r>
                  <a:rPr lang="en-US" dirty="0" smtClean="0"/>
                  <a:t>A </a:t>
                </a:r>
                <a:r>
                  <a:rPr lang="en-US" dirty="0"/>
                  <a:t>is </a:t>
                </a:r>
                <a:r>
                  <a:rPr lang="en-US" dirty="0" smtClean="0"/>
                  <a:t>a finite set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𝒟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 set of transitions such that </a:t>
                </a:r>
              </a:p>
              <a:p>
                <a:pPr lvl="2"/>
                <a:r>
                  <a:rPr lang="en-US" dirty="0" smtClean="0"/>
                  <a:t>The guards are described by clock constraings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Φ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→</m:t>
                    </m:r>
                    <m:d>
                      <m:dPr>
                        <m:begChr m:val="〈"/>
                        <m:endChr m:val="〉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𝑙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 smtClean="0"/>
                  <a:t> implies either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𝒯</m:t>
                    </m:r>
                  </m:oMath>
                </a14:m>
                <a:r>
                  <a:rPr lang="en-US" dirty="0" smtClean="0"/>
                  <a:t> set of clock trajectories for the clock variables in X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926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487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Light switch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600200"/>
                <a:ext cx="4724400" cy="4953000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en-US" sz="3400" b="1" dirty="0" smtClean="0"/>
                  <a:t>Math Formulation</a:t>
                </a:r>
              </a:p>
              <a:p>
                <a:pPr marL="0" indent="0">
                  <a:buNone/>
                </a:pPr>
                <a:r>
                  <a:rPr lang="en-US" sz="3400" b="1" dirty="0" smtClean="0"/>
                  <a:t>automaton </a:t>
                </a:r>
                <a:r>
                  <a:rPr lang="en-US" sz="3400" dirty="0"/>
                  <a:t>Switch</a:t>
                </a:r>
              </a:p>
              <a:p>
                <a:pPr marL="400050" lvl="1" indent="0">
                  <a:buNone/>
                </a:pPr>
                <a:r>
                  <a:rPr lang="en-US" sz="3400" b="1" dirty="0" smtClean="0"/>
                  <a:t>variables</a:t>
                </a:r>
                <a:endParaRPr lang="en-US" sz="3400" b="1" dirty="0"/>
              </a:p>
              <a:p>
                <a:pPr marL="400050" lvl="1" indent="0">
                  <a:buNone/>
                </a:pPr>
                <a:r>
                  <a:rPr lang="en-US" sz="3400" b="1" dirty="0" smtClean="0"/>
                  <a:t>internal </a:t>
                </a:r>
                <a:r>
                  <a:rPr lang="en-US" sz="3400" dirty="0"/>
                  <a:t>x, y:Real := </a:t>
                </a:r>
                <a:r>
                  <a:rPr lang="en-US" sz="3400" dirty="0" smtClean="0"/>
                  <a:t>0,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: {on,off} </a:t>
                </a:r>
                <a:r>
                  <a:rPr lang="en-US" sz="3400" dirty="0"/>
                  <a:t>:= </a:t>
                </a:r>
                <a:r>
                  <a:rPr lang="en-US" sz="3400" dirty="0" smtClean="0"/>
                  <a:t>off</a:t>
                </a:r>
              </a:p>
              <a:p>
                <a:pPr marL="400050" lvl="1" indent="0">
                  <a:buNone/>
                </a:pPr>
                <a:endParaRPr lang="en-US" sz="3400" dirty="0"/>
              </a:p>
              <a:p>
                <a:pPr marL="400050" lvl="1" indent="0">
                  <a:buNone/>
                </a:pPr>
                <a:r>
                  <a:rPr lang="en-US" sz="3400" b="1" dirty="0" smtClean="0"/>
                  <a:t>transitions</a:t>
                </a:r>
                <a:endParaRPr lang="en-US" sz="3400" b="1" dirty="0"/>
              </a:p>
              <a:p>
                <a:pPr marL="400050" lvl="1" indent="0">
                  <a:buNone/>
                </a:pPr>
                <a:r>
                  <a:rPr lang="en-US" sz="3400" b="1" dirty="0"/>
                  <a:t>internal </a:t>
                </a:r>
                <a:r>
                  <a:rPr lang="en-US" sz="3400" dirty="0"/>
                  <a:t>push</a:t>
                </a:r>
              </a:p>
              <a:p>
                <a:pPr marL="0" indent="0">
                  <a:buNone/>
                </a:pPr>
                <a:r>
                  <a:rPr lang="en-US" sz="3400" b="1" dirty="0" smtClean="0"/>
                  <a:t>	pre </a:t>
                </a:r>
                <a:r>
                  <a:rPr lang="en-US" sz="3400" dirty="0" smtClean="0"/>
                  <a:t>x </a:t>
                </a:r>
                <a14:m>
                  <m:oMath xmlns:m="http://schemas.openxmlformats.org/officeDocument/2006/math">
                    <m:r>
                      <a:rPr lang="en-US" sz="3400" b="0" i="1" smtClean="0">
                        <a:latin typeface="Cambria Math"/>
                      </a:rPr>
                      <m:t>≥</m:t>
                    </m:r>
                  </m:oMath>
                </a14:m>
                <a:r>
                  <a:rPr lang="en-US" sz="3400" dirty="0" smtClean="0"/>
                  <a:t> </a:t>
                </a:r>
                <a:r>
                  <a:rPr lang="en-US" sz="3400" dirty="0"/>
                  <a:t>2</a:t>
                </a:r>
              </a:p>
              <a:p>
                <a:pPr marL="0" indent="0">
                  <a:buNone/>
                </a:pPr>
                <a:r>
                  <a:rPr lang="en-US" sz="3400" b="1" dirty="0" smtClean="0"/>
                  <a:t>	</a:t>
                </a:r>
                <a:r>
                  <a:rPr lang="en-US" sz="3400" b="1" dirty="0" err="1" smtClean="0"/>
                  <a:t>eff</a:t>
                </a:r>
                <a:r>
                  <a:rPr lang="en-US" sz="3400" b="1" dirty="0" smtClean="0"/>
                  <a:t> </a:t>
                </a:r>
                <a:r>
                  <a:rPr lang="en-US" sz="3400" b="1" dirty="0"/>
                  <a:t>if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 </a:t>
                </a:r>
                <a:r>
                  <a:rPr lang="en-US" sz="3400" dirty="0"/>
                  <a:t>= on </a:t>
                </a:r>
                <a:r>
                  <a:rPr lang="en-US" sz="3400" b="1" dirty="0"/>
                  <a:t>then </a:t>
                </a:r>
                <a:r>
                  <a:rPr lang="en-US" sz="3400" dirty="0"/>
                  <a:t>y := 0 </a:t>
                </a:r>
                <a:r>
                  <a:rPr lang="en-US" sz="3400" b="1" dirty="0" smtClean="0"/>
                  <a:t>fi; </a:t>
                </a:r>
                <a:r>
                  <a:rPr lang="en-US" sz="3400" dirty="0" smtClean="0"/>
                  <a:t>x </a:t>
                </a:r>
                <a:r>
                  <a:rPr lang="en-US" sz="3400" dirty="0"/>
                  <a:t>:= 0;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 </a:t>
                </a:r>
                <a:r>
                  <a:rPr lang="en-US" sz="3400" dirty="0"/>
                  <a:t>:= off</a:t>
                </a:r>
              </a:p>
              <a:p>
                <a:pPr marL="400050" lvl="1" indent="0">
                  <a:buNone/>
                </a:pPr>
                <a:r>
                  <a:rPr lang="en-US" sz="3400" b="1" dirty="0"/>
                  <a:t>internal </a:t>
                </a:r>
                <a:r>
                  <a:rPr lang="en-US" sz="3400" dirty="0"/>
                  <a:t>pop</a:t>
                </a:r>
              </a:p>
              <a:p>
                <a:pPr marL="0" indent="0">
                  <a:buNone/>
                </a:pPr>
                <a:r>
                  <a:rPr lang="en-US" sz="3400" b="1" dirty="0" smtClean="0"/>
                  <a:t>	pre </a:t>
                </a:r>
                <a:r>
                  <a:rPr lang="en-US" sz="3400" dirty="0"/>
                  <a:t>y = </a:t>
                </a:r>
                <a:r>
                  <a:rPr lang="en-US" sz="3400" dirty="0" smtClean="0"/>
                  <a:t>15 /\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 </a:t>
                </a:r>
                <a:r>
                  <a:rPr lang="en-US" sz="3400" dirty="0"/>
                  <a:t>= off</a:t>
                </a:r>
              </a:p>
              <a:p>
                <a:pPr marL="0" indent="0">
                  <a:buNone/>
                </a:pPr>
                <a:r>
                  <a:rPr lang="en-US" sz="3400" b="1" dirty="0" smtClean="0"/>
                  <a:t>	</a:t>
                </a:r>
                <a:r>
                  <a:rPr lang="en-US" sz="3400" b="1" dirty="0" err="1" smtClean="0"/>
                  <a:t>eff</a:t>
                </a:r>
                <a:r>
                  <a:rPr lang="en-US" sz="3400" b="1" dirty="0" smtClean="0"/>
                  <a:t> </a:t>
                </a:r>
                <a:r>
                  <a:rPr lang="en-US" sz="3400" dirty="0"/>
                  <a:t>x := </a:t>
                </a:r>
                <a:r>
                  <a:rPr lang="en-US" sz="3400" dirty="0" smtClean="0"/>
                  <a:t>0</a:t>
                </a:r>
              </a:p>
              <a:p>
                <a:pPr marL="0" indent="0">
                  <a:buNone/>
                </a:pPr>
                <a:endParaRPr lang="en-US" sz="3400" dirty="0"/>
              </a:p>
              <a:p>
                <a:pPr marL="400050" lvl="1" indent="0">
                  <a:buNone/>
                </a:pPr>
                <a:r>
                  <a:rPr lang="en-US" sz="3400" b="1" dirty="0"/>
                  <a:t>trajectories</a:t>
                </a:r>
              </a:p>
              <a:p>
                <a:pPr marL="0" indent="0">
                  <a:buNone/>
                </a:pPr>
                <a:r>
                  <a:rPr lang="en-US" sz="3400" b="1" dirty="0" smtClean="0"/>
                  <a:t>	invariant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 = on \/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 = off</a:t>
                </a:r>
                <a:endParaRPr lang="en-US" sz="3400" b="1" dirty="0" smtClean="0"/>
              </a:p>
              <a:p>
                <a:pPr marL="0" indent="0">
                  <a:buNone/>
                </a:pPr>
                <a:r>
                  <a:rPr lang="en-US" sz="3400" b="1" dirty="0" smtClean="0"/>
                  <a:t>	stop </a:t>
                </a:r>
                <a:r>
                  <a:rPr lang="en-US" sz="3400" b="1" dirty="0"/>
                  <a:t>when </a:t>
                </a:r>
                <a:r>
                  <a:rPr lang="en-US" sz="3400" dirty="0"/>
                  <a:t>y = </a:t>
                </a:r>
                <a:r>
                  <a:rPr lang="en-US" sz="3400" dirty="0" smtClean="0"/>
                  <a:t>15 /\ </a:t>
                </a:r>
                <a:r>
                  <a:rPr lang="en-US" sz="3400" dirty="0" err="1" smtClean="0"/>
                  <a:t>loc</a:t>
                </a:r>
                <a:r>
                  <a:rPr lang="en-US" sz="3400" dirty="0" smtClean="0"/>
                  <a:t> = </a:t>
                </a:r>
                <a:r>
                  <a:rPr lang="en-US" sz="3400" dirty="0"/>
                  <a:t>off</a:t>
                </a:r>
              </a:p>
              <a:p>
                <a:pPr marL="0" indent="0">
                  <a:buNone/>
                </a:pPr>
                <a:r>
                  <a:rPr lang="es-ES" sz="3400" b="1" dirty="0" smtClean="0"/>
                  <a:t>	</a:t>
                </a:r>
                <a:r>
                  <a:rPr lang="es-ES" sz="3400" b="1" dirty="0" err="1" smtClean="0"/>
                  <a:t>evolve</a:t>
                </a:r>
                <a:r>
                  <a:rPr lang="es-ES" sz="3400" b="1" dirty="0" smtClean="0"/>
                  <a:t> </a:t>
                </a:r>
                <a:r>
                  <a:rPr lang="es-ES" sz="3400" dirty="0"/>
                  <a:t>d(x) = 1; d(y) = </a:t>
                </a:r>
                <a:r>
                  <a:rPr lang="es-ES" sz="3400" dirty="0" smtClean="0"/>
                  <a:t>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600200"/>
                <a:ext cx="4724400" cy="4953000"/>
              </a:xfrm>
              <a:blipFill rotWithShape="1">
                <a:blip r:embed="rId2"/>
                <a:stretch>
                  <a:fillRect l="-645" t="-1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81400"/>
            <a:ext cx="3895725" cy="1871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50229" y="152400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Description</a:t>
            </a:r>
          </a:p>
          <a:p>
            <a:r>
              <a:rPr lang="en-US" sz="1600" dirty="0"/>
              <a:t>Switch can be turned on whenever at least 2 time units have elapsed since the last turn off. Switches off automatically 15 time units after the last on.</a:t>
            </a:r>
          </a:p>
        </p:txBody>
      </p:sp>
    </p:spTree>
    <p:extLst>
      <p:ext uri="{BB962C8B-B14F-4D97-AF65-F5344CB8AC3E}">
        <p14:creationId xmlns:p14="http://schemas.microsoft.com/office/powerpoint/2010/main" val="293793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State (Location) Reachability 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ITA, check if a particular location is reachable from the initial states</a:t>
            </a:r>
          </a:p>
          <a:p>
            <a:r>
              <a:rPr lang="en-US" dirty="0" smtClean="0"/>
              <a:t>This problem is decidable</a:t>
            </a:r>
          </a:p>
          <a:p>
            <a:r>
              <a:rPr lang="en-US" dirty="0" smtClean="0"/>
              <a:t>Key idea: </a:t>
            </a:r>
          </a:p>
          <a:p>
            <a:pPr lvl="1"/>
            <a:r>
              <a:rPr lang="en-US" dirty="0" smtClean="0"/>
              <a:t>Construct a Finite State Machine that is a time-abstract </a:t>
            </a:r>
            <a:r>
              <a:rPr lang="en-US" dirty="0" err="1" smtClean="0"/>
              <a:t>bisimilar</a:t>
            </a:r>
            <a:r>
              <a:rPr lang="en-US" dirty="0" smtClean="0"/>
              <a:t> to the ITA</a:t>
            </a:r>
          </a:p>
          <a:p>
            <a:pPr lvl="1"/>
            <a:r>
              <a:rPr lang="en-US" dirty="0" smtClean="0"/>
              <a:t>Check reachability of FSM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2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Simulation Relation with a finite quotient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When two states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 </a:t>
                </a:r>
                <a:r>
                  <a:rPr lang="en-US" dirty="0" smtClean="0"/>
                  <a:t>and 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 </a:t>
                </a:r>
                <a:r>
                  <a:rPr lang="en-US" dirty="0" smtClean="0"/>
                  <a:t>in Q behave identically?</a:t>
                </a:r>
              </a:p>
              <a:p>
                <a:r>
                  <a:rPr lang="en-US" b="1" dirty="0"/>
                  <a:t>x</a:t>
                </a:r>
                <a:r>
                  <a:rPr lang="en-US" b="1" baseline="-25000" dirty="0"/>
                  <a:t>1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</a:rPr>
                      <m:t>.</m:t>
                    </m:r>
                    <m:r>
                      <a:rPr lang="en-US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𝑙𝑜𝑐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1" dirty="0"/>
                      <m:t>x</m:t>
                    </m:r>
                    <m:r>
                      <m:rPr>
                        <m:nor/>
                      </m:rPr>
                      <a:rPr lang="en-US" b="1" i="1" baseline="-25000" dirty="0" smtClean="0"/>
                      <m:t>2</m:t>
                    </m:r>
                  </m:oMath>
                </a14:m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𝑜𝑐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</a:p>
              <a:p>
                <a:r>
                  <a:rPr lang="en-US" b="1" dirty="0"/>
                  <a:t>x</a:t>
                </a:r>
                <a:r>
                  <a:rPr lang="en-US" b="1" baseline="-25000" dirty="0"/>
                  <a:t>1 </a:t>
                </a:r>
                <a:r>
                  <a:rPr lang="en-US" dirty="0"/>
                  <a:t>and </a:t>
                </a:r>
                <a:r>
                  <a:rPr lang="en-US" b="1" dirty="0"/>
                  <a:t>x</a:t>
                </a:r>
                <a:r>
                  <a:rPr lang="en-US" b="1" baseline="-25000" dirty="0"/>
                  <a:t>2 </a:t>
                </a:r>
                <a:r>
                  <a:rPr lang="en-US" dirty="0" smtClean="0"/>
                  <a:t>satisfy the same set of clock constraints</a:t>
                </a:r>
              </a:p>
              <a:p>
                <a:pPr lvl="1"/>
                <a:r>
                  <a:rPr lang="en-US" dirty="0" smtClean="0">
                    <a:solidFill>
                      <a:srgbClr val="00B050"/>
                    </a:solidFill>
                  </a:rPr>
                  <a:t>For each clock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</a:t>
                </a:r>
                <a:r>
                  <a:rPr lang="en-US" dirty="0" smtClean="0"/>
                  <a:t>int(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)</a:t>
                </a:r>
                <a:r>
                  <a:rPr lang="en-US" b="1" baseline="-25000" dirty="0" smtClean="0"/>
                  <a:t> </a:t>
                </a:r>
                <a:r>
                  <a:rPr lang="en-US" dirty="0"/>
                  <a:t>=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)</a:t>
                </a:r>
                <a:r>
                  <a:rPr lang="en-US" b="1" baseline="-25000" dirty="0" smtClean="0"/>
                  <a:t> </a:t>
                </a:r>
                <a:r>
                  <a:rPr lang="en-US" dirty="0" smtClean="0"/>
                  <a:t>or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/>
                  <a:t>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)≥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and </a:t>
                </a:r>
                <a:r>
                  <a:rPr lang="en-US" dirty="0" err="1" smtClean="0"/>
                  <a:t>int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)≥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.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is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the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maxium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clock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guard</m:t>
                    </m:r>
                  </m:oMath>
                </a14:m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>
                    <a:solidFill>
                      <a:srgbClr val="00B050"/>
                    </a:solidFill>
                  </a:rPr>
                  <a:t>For each clock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with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x</a:t>
                </a:r>
                <a:r>
                  <a:rPr lang="en-US" b="1" baseline="-25000" dirty="0" smtClean="0">
                    <a:solidFill>
                      <a:srgbClr val="00B050"/>
                    </a:solidFill>
                  </a:rPr>
                  <a:t>1</a:t>
                </a:r>
                <a:r>
                  <a:rPr lang="en-US" b="1" dirty="0">
                    <a:solidFill>
                      <a:srgbClr val="00B050"/>
                    </a:solidFill>
                  </a:rPr>
                  <a:t>.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, frac(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)=0</m:t>
                    </m:r>
                    <m:r>
                      <a:rPr lang="en-US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)=0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>
                    <a:solidFill>
                      <a:srgbClr val="00B050"/>
                    </a:solidFill>
                  </a:rPr>
                  <a:t>For any two clocks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with </a:t>
                </a:r>
                <a:r>
                  <a:rPr lang="en-US" b="1" dirty="0">
                    <a:solidFill>
                      <a:srgbClr val="00B050"/>
                    </a:solidFill>
                  </a:rPr>
                  <a:t>x</a:t>
                </a:r>
                <a:r>
                  <a:rPr lang="en-US" b="1" baseline="-25000" dirty="0">
                    <a:solidFill>
                      <a:srgbClr val="00B050"/>
                    </a:solidFill>
                  </a:rPr>
                  <a:t>1</a:t>
                </a:r>
                <a:r>
                  <a:rPr lang="en-US" b="1" dirty="0">
                    <a:solidFill>
                      <a:srgbClr val="00B050"/>
                    </a:solidFill>
                  </a:rPr>
                  <a:t>.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𝑦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</a:rPr>
                  <a:t> and </a:t>
                </a:r>
                <a:r>
                  <a:rPr lang="en-US" b="1" dirty="0">
                    <a:solidFill>
                      <a:srgbClr val="00B050"/>
                    </a:solidFill>
                  </a:rPr>
                  <a:t>x</a:t>
                </a:r>
                <a:r>
                  <a:rPr lang="en-US" b="1" baseline="-25000" dirty="0">
                    <a:solidFill>
                      <a:srgbClr val="00B050"/>
                    </a:solidFill>
                  </a:rPr>
                  <a:t>1</a:t>
                </a:r>
                <a:r>
                  <a:rPr lang="en-US" b="1" dirty="0">
                    <a:solidFill>
                      <a:srgbClr val="00B050"/>
                    </a:solidFill>
                  </a:rPr>
                  <a:t>.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𝑧</m:t>
                    </m:r>
                    <m:r>
                      <a:rPr lang="en-US" i="1">
                        <a:solidFill>
                          <a:srgbClr val="00B050"/>
                        </a:solidFill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𝒜</m:t>
                        </m:r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dirty="0" smtClean="0"/>
                  <a:t>, frac(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 smtClean="0"/>
                  <a:t>)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1</a:t>
                </a:r>
                <a:r>
                  <a:rPr lang="en-US" b="1" dirty="0" smtClean="0"/>
                  <a:t>.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)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frac</a:t>
                </a:r>
                <a:r>
                  <a:rPr lang="en-US" dirty="0" smtClean="0"/>
                  <a:t>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frac(</a:t>
                </a:r>
                <a:r>
                  <a:rPr lang="en-US" b="1" dirty="0" smtClean="0"/>
                  <a:t>x</a:t>
                </a:r>
                <a:r>
                  <a:rPr lang="en-US" b="1" baseline="-25000" dirty="0" smtClean="0"/>
                  <a:t>2</a:t>
                </a:r>
                <a:r>
                  <a:rPr lang="en-US" b="1" dirty="0" smtClean="0"/>
                  <a:t>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/>
                  <a:t>)</a:t>
                </a:r>
                <a:endParaRPr lang="en-US" dirty="0" smtClean="0"/>
              </a:p>
              <a:p>
                <a:r>
                  <a:rPr lang="en-US" b="1" dirty="0" smtClean="0">
                    <a:solidFill>
                      <a:srgbClr val="0070C0"/>
                    </a:solidFill>
                  </a:rPr>
                  <a:t>Lemma.</a:t>
                </a:r>
                <a:r>
                  <a:rPr lang="en-US" dirty="0" smtClean="0"/>
                  <a:t> This is a </a:t>
                </a:r>
                <a:r>
                  <a:rPr lang="en-US" b="1" dirty="0" smtClean="0">
                    <a:solidFill>
                      <a:srgbClr val="00B050"/>
                    </a:solidFill>
                  </a:rPr>
                  <a:t>equivalence relation</a:t>
                </a:r>
                <a:r>
                  <a:rPr lang="en-US" dirty="0" smtClean="0"/>
                  <a:t> on Q</a:t>
                </a:r>
              </a:p>
              <a:p>
                <a:r>
                  <a:rPr lang="en-US" dirty="0" smtClean="0"/>
                  <a:t>The partition of Q induced by this relation is are called </a:t>
                </a:r>
                <a:r>
                  <a:rPr lang="en-US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clock regions </a:t>
                </a:r>
                <a:endParaRPr lang="en-US" b="1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695" r="-741" b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76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994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ECE/CS 584: Verification of Embedded Computing Systems Model Checking Timed Automata  </vt:lpstr>
      <vt:lpstr>What we have seen so far </vt:lpstr>
      <vt:lpstr>Next</vt:lpstr>
      <vt:lpstr>Today</vt:lpstr>
      <vt:lpstr>Clocks and Clock Constraints</vt:lpstr>
      <vt:lpstr>Integral Timed Automata</vt:lpstr>
      <vt:lpstr>Example: Light switch</vt:lpstr>
      <vt:lpstr>Control State (Location) Reachability Problem</vt:lpstr>
      <vt:lpstr>A Simulation Relation with a finite quotient</vt:lpstr>
      <vt:lpstr>What do the clock regions look like?</vt:lpstr>
      <vt:lpstr>Complexity</vt:lpstr>
      <vt:lpstr>Region Automaton</vt:lpstr>
      <vt:lpstr>Time Successors</vt:lpstr>
      <vt:lpstr>Example 1: Region Automata</vt:lpstr>
      <vt:lpstr>Example 2</vt:lpstr>
      <vt:lpstr>PowerPoint Presentation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Sayan Mitras</cp:lastModifiedBy>
  <cp:revision>27</cp:revision>
  <dcterms:created xsi:type="dcterms:W3CDTF">2012-10-01T19:13:24Z</dcterms:created>
  <dcterms:modified xsi:type="dcterms:W3CDTF">2012-10-16T04:51:14Z</dcterms:modified>
</cp:coreProperties>
</file>