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1039" r:id="rId2"/>
    <p:sldId id="1044" r:id="rId3"/>
    <p:sldId id="1080" r:id="rId4"/>
    <p:sldId id="1075" r:id="rId5"/>
    <p:sldId id="1067" r:id="rId6"/>
    <p:sldId id="1063" r:id="rId7"/>
    <p:sldId id="1064" r:id="rId8"/>
    <p:sldId id="1065" r:id="rId9"/>
    <p:sldId id="1066" r:id="rId10"/>
    <p:sldId id="1069" r:id="rId11"/>
    <p:sldId id="1053" r:id="rId12"/>
    <p:sldId id="1054" r:id="rId13"/>
    <p:sldId id="1055" r:id="rId14"/>
    <p:sldId id="1081" r:id="rId15"/>
    <p:sldId id="1076" r:id="rId16"/>
    <p:sldId id="1077" r:id="rId17"/>
    <p:sldId id="1082" r:id="rId18"/>
    <p:sldId id="1072" r:id="rId19"/>
    <p:sldId id="1071" r:id="rId20"/>
    <p:sldId id="1056" r:id="rId21"/>
    <p:sldId id="1057" r:id="rId22"/>
    <p:sldId id="1058" r:id="rId23"/>
    <p:sldId id="1059" r:id="rId24"/>
    <p:sldId id="106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2570F64-B7CC-8D46-92A0-1B485548B520}">
          <p14:sldIdLst>
            <p14:sldId id="1039"/>
            <p14:sldId id="1044"/>
            <p14:sldId id="1080"/>
            <p14:sldId id="1075"/>
            <p14:sldId id="1067"/>
            <p14:sldId id="1063"/>
            <p14:sldId id="1064"/>
            <p14:sldId id="1065"/>
            <p14:sldId id="1066"/>
          </p14:sldIdLst>
        </p14:section>
        <p14:section name="Waypoint Synthesis" id="{88193FEE-331A-614F-81AC-8245342ECA8D}">
          <p14:sldIdLst>
            <p14:sldId id="1069"/>
            <p14:sldId id="1053"/>
            <p14:sldId id="1054"/>
            <p14:sldId id="1055"/>
          </p14:sldIdLst>
        </p14:section>
        <p14:section name="Tracking Controller" id="{C93A6736-4150-064D-ABEA-956B4E99F874}">
          <p14:sldIdLst>
            <p14:sldId id="1081"/>
            <p14:sldId id="1076"/>
            <p14:sldId id="1077"/>
            <p14:sldId id="1082"/>
            <p14:sldId id="1072"/>
          </p14:sldIdLst>
        </p14:section>
        <p14:section name="Conclusion" id="{1DA8DC44-418C-F347-8DB6-84CC87C3440E}">
          <p14:sldIdLst>
            <p14:sldId id="1071"/>
            <p14:sldId id="1056"/>
            <p14:sldId id="1057"/>
            <p14:sldId id="1058"/>
            <p14:sldId id="1059"/>
            <p14:sldId id="10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, Chuchu" initials="FC" lastIdx="1" clrIdx="0"/>
  <p:cmAuthor id="2" name="Mitra, Sayan" initials="MS" lastIdx="57" clrIdx="1"/>
  <p:cmAuthor id="3" name="Fan, ChuChu" initials="FC" lastIdx="26" clrIdx="2">
    <p:extLst>
      <p:ext uri="{19B8F6BF-5375-455C-9EA6-DF929625EA0E}">
        <p15:presenceInfo xmlns:p15="http://schemas.microsoft.com/office/powerpoint/2012/main" userId="S::chuchu@caltech.edu::15faf48c-7767-49fd-98bb-bc680d1c23df" providerId="AD"/>
      </p:ext>
    </p:extLst>
  </p:cmAuthor>
  <p:cmAuthor id="4" name="Miller, Kristina M" initials="MKM" lastIdx="5" clrIdx="3">
    <p:extLst>
      <p:ext uri="{19B8F6BF-5375-455C-9EA6-DF929625EA0E}">
        <p15:presenceInfo xmlns:p15="http://schemas.microsoft.com/office/powerpoint/2012/main" userId="S::kmmille2@illinois.edu::93f91aba-17ca-45e0-bcaf-51c375bc93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7173"/>
    <a:srgbClr val="3399FF"/>
    <a:srgbClr val="F3D6CD"/>
    <a:srgbClr val="BEC9E6"/>
    <a:srgbClr val="8585FF"/>
    <a:srgbClr val="FF9999"/>
    <a:srgbClr val="99CC99"/>
    <a:srgbClr val="0070C0"/>
    <a:srgbClr val="121212"/>
    <a:srgbClr val="C27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8" autoAdjust="0"/>
    <p:restoredTop sz="87051" autoAdjust="0"/>
  </p:normalViewPr>
  <p:slideViewPr>
    <p:cSldViewPr snapToGrid="0" snapToObjects="1">
      <p:cViewPr varScale="1">
        <p:scale>
          <a:sx n="95" d="100"/>
          <a:sy n="95" d="100"/>
        </p:scale>
        <p:origin x="152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24" d="100"/>
        <a:sy n="124" d="100"/>
      </p:scale>
      <p:origin x="0" y="-4736"/>
    </p:cViewPr>
  </p:sorterViewPr>
  <p:notesViewPr>
    <p:cSldViewPr snapToGrid="0" snapToObjects="1">
      <p:cViewPr varScale="1">
        <p:scale>
          <a:sx n="84" d="100"/>
          <a:sy n="84" d="100"/>
        </p:scale>
        <p:origin x="396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D70A-5FCF-CA4D-80DD-43AB9D0C0D5D}" type="datetimeFigureOut">
              <a:rPr lang="en-US" smtClean="0"/>
              <a:t>7/14/20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9CECB-8C32-1F4E-A38C-D6E05A007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9CECB-8C32-1F4E-A38C-D6E05A0076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3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9CECB-8C32-1F4E-A38C-D6E05A0076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69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9CECB-8C32-1F4E-A38C-D6E05A0076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86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that start set is just an abstraction of the uncertainties in the initial configuration. There are other uncertainties in the parameters, perturbations, </a:t>
            </a:r>
            <a:r>
              <a:rPr lang="en-US" dirty="0" err="1"/>
              <a:t>etc</a:t>
            </a:r>
            <a:r>
              <a:rPr lang="en-US" dirty="0"/>
              <a:t> and our framework can handle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9CECB-8C32-1F4E-A38C-D6E05A0076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3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that start set is just an abstraction of the uncertainties in the initial configuration. There are other uncertainties in the parameters, perturbations, </a:t>
            </a:r>
            <a:r>
              <a:rPr lang="en-US" dirty="0" err="1"/>
              <a:t>etc</a:t>
            </a:r>
            <a:r>
              <a:rPr lang="en-US" dirty="0"/>
              <a:t> and our framework can handle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9CECB-8C32-1F4E-A38C-D6E05A0076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7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9CECB-8C32-1F4E-A38C-D6E05A0076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5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9CECB-8C32-1F4E-A38C-D6E05A0076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34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9CECB-8C32-1F4E-A38C-D6E05A0076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52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9CECB-8C32-1F4E-A38C-D6E05A0076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68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9CECB-8C32-1F4E-A38C-D6E05A0076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17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9CECB-8C32-1F4E-A38C-D6E05A0076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AB815-4A31-374C-A8E8-7431A7C13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54" y="1133793"/>
            <a:ext cx="119214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2F0943-5998-474A-BCF5-3474692A2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253" y="3602038"/>
            <a:ext cx="119214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A03F3-383D-F94E-A816-1043A844B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43911-AC13-624C-9E73-D6CD3033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0B67C-CC1F-4949-A880-E4860C7A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2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4DF4C-9BB7-BA4B-B1DA-20B12880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B81D0-F342-1341-9A0E-7DA85B863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F6E48-27FD-464C-BE74-402F93AD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59297-7890-AE48-9259-E41F13D3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59FAF-0E47-904C-83A2-F97378C0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5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7599E4-BC03-114E-B60F-E5E897B81A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7EB3B5-A77C-474C-B67F-0B104C51E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E6B52-65D6-884C-AFC9-935DB2FF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3A41C-8184-2B43-8F2E-3E889D0C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8CD73-A332-9C4B-BD62-EFAB70701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2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17600" y="381001"/>
            <a:ext cx="10058400" cy="1051561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grpSp>
        <p:nvGrpSpPr>
          <p:cNvPr id="12" name="line"/>
          <p:cNvGrpSpPr/>
          <p:nvPr userDrawn="1"/>
        </p:nvGrpSpPr>
        <p:grpSpPr bwMode="invGray">
          <a:xfrm>
            <a:off x="1036048" y="1506416"/>
            <a:ext cx="8731392" cy="93784"/>
            <a:chOff x="1522413" y="1514475"/>
            <a:chExt cx="10569575" cy="64008"/>
          </a:xfrm>
          <a:solidFill>
            <a:srgbClr val="F8807D"/>
          </a:solidFill>
        </p:grpSpPr>
        <p:sp>
          <p:nvSpPr>
            <p:cNvPr id="13" name="Freeform 12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400">
                <a:ln>
                  <a:noFill/>
                </a:ln>
              </a:endParaRPr>
            </a:p>
          </p:txBody>
        </p:sp>
      </p:grpSp>
      <p:sp>
        <p:nvSpPr>
          <p:cNvPr id="87" name="Rectangle 86"/>
          <p:cNvSpPr/>
          <p:nvPr userDrawn="1"/>
        </p:nvSpPr>
        <p:spPr>
          <a:xfrm>
            <a:off x="-101600" y="4546600"/>
            <a:ext cx="12395200" cy="2311400"/>
          </a:xfrm>
          <a:prstGeom prst="rect">
            <a:avLst/>
          </a:prstGeom>
          <a:solidFill>
            <a:srgbClr val="F8807D"/>
          </a:solidFill>
          <a:ln>
            <a:solidFill>
              <a:srgbClr val="F8807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60" y="6459786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2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75F96-4588-A946-9672-E9AF80DF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4EFB6-D54A-4B42-B4A6-4C2E8B729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89135-84FF-D144-9F59-43A9437EC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A9DF5-3487-D543-991E-45C1B715A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234DA-C7B8-114E-8663-0D7FFD89C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0CB56-9690-4D44-8D17-6DBCB80B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81F9A-1E07-814C-819A-491569D5A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ED878-24E4-1242-AA23-DB5037BB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4D08C-856E-C046-8C4D-1038EC22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CC77B-3788-5745-AC4C-C8FE1891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6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6E92B-32B9-8C46-B38C-76609DF0A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DB5EE-D291-5849-B816-A0CBA1B6E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AAF45-128F-204C-8E03-FE45AC1F4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488FC-76FE-2844-B2E8-335CB157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3F5B0-4DCA-0F4D-860A-239AFA0AA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42A5A-1352-EB4A-9789-323CD1FA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3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B2C1D-A11A-1448-9D72-F916F560A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D0C11-D95D-6546-ADA3-BCA9AAE60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FAE61-B655-D24C-8FD6-F7EF14464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1BAB0A-9590-8345-B478-44BE99B7B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4DB076-A08D-ED47-B99A-C51C71A60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22E7D3-FBAA-524E-937C-63CFA934F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1C2D4B-7483-B741-B096-1F2EE98C9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A821A1-C338-A04C-9678-F6EA649F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2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9E819-B683-5549-826F-77F369592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CA91F-CA9B-7746-9D0D-26D92678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E84658-06F9-1149-8F9F-06A517CE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FDCF-F982-B543-BD56-AA92C9F9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7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F88FD-1023-8B40-B01A-3DBB1FE8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A5BC36-FD88-5848-98AC-54DA5661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E74AC-C0D0-D346-AA4C-24894530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1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24B8-B585-154E-8272-E0F885E3F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03186-D03F-3C43-AAAA-5CE486FC6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73817-00F2-D941-9E32-68E2AA9AC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24824-B934-4C40-8020-3BEDDACE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8465F-3E62-0447-8619-65D652B9C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9C68D-0255-1D42-AD3B-2B3ED2F7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8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634AE-D857-7945-A559-D840F0196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5504C2-1072-C84A-B4F6-3D8A6CCA1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8FE62F-3FA3-7D4E-9F4D-A9F86E788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A57D2-ACB7-874A-A15B-CA8EBF0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E5B4E-08DF-8B4A-85EB-4DF56CD2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A07AF-CB12-9442-89A1-DFFB4EBD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2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DE148A-8105-B44D-9766-30DC41F2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35" y="136525"/>
            <a:ext cx="114335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12BD2-7412-F04C-AA11-E4C7E0EFA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235" y="1592262"/>
            <a:ext cx="11433525" cy="463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696B1-21AE-D54A-AFA8-AC4EECD63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FD5BA-AF3B-D94B-9C18-4D8B1E8AF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BF0DE-C2B1-4944-AF69-704AE55B3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12658-04CA-524A-AAF3-7AB58C56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7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01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10" Type="http://schemas.openxmlformats.org/officeDocument/2006/relationships/image" Target="../media/image19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kmmille/FACTEST" TargetMode="External"/><Relationship Id="rId5" Type="http://schemas.openxmlformats.org/officeDocument/2006/relationships/hyperlink" Target="https://kmmille.github.io/FACTEST/" TargetMode="Externa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8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011756-7DF2-A341-B0BD-5F9390404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53" y="0"/>
            <a:ext cx="11921491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Fast and Guaranteed Safe Controller Synthesis for Nonlinear Vehicle Models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682E484-077E-0542-AC2F-BC6BC133F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252" y="3942840"/>
            <a:ext cx="11921491" cy="1655762"/>
          </a:xfrm>
        </p:spPr>
        <p:txBody>
          <a:bodyPr>
            <a:normAutofit/>
          </a:bodyPr>
          <a:lstStyle/>
          <a:p>
            <a:r>
              <a:rPr lang="en-US" sz="2200" dirty="0"/>
              <a:t>July 22, 2020</a:t>
            </a:r>
          </a:p>
          <a:p>
            <a:r>
              <a:rPr lang="en-US" sz="2200" dirty="0"/>
              <a:t>32</a:t>
            </a:r>
            <a:r>
              <a:rPr lang="en-US" sz="2200" baseline="30000" dirty="0"/>
              <a:t>nd</a:t>
            </a:r>
            <a:r>
              <a:rPr lang="en-US" sz="2200" dirty="0"/>
              <a:t> International Conference on Computer-Aided Verification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923FFC-FB59-FE4F-BB72-800A22556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D27A5-9553-6A4C-9514-9786CA6488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40" y="4923534"/>
            <a:ext cx="2895120" cy="1243053"/>
          </a:xfrm>
          <a:prstGeom prst="rect">
            <a:avLst/>
          </a:prstGeom>
        </p:spPr>
      </p:pic>
      <p:pic>
        <p:nvPicPr>
          <p:cNvPr id="2052" name="Picture 4" descr="University wordmark, orange with blue outline">
            <a:extLst>
              <a:ext uri="{FF2B5EF4-FFF2-40B4-BE49-F238E27FC236}">
                <a16:creationId xmlns:a16="http://schemas.microsoft.com/office/drawing/2014/main" id="{AA78A85D-490C-0140-9E12-B7755F4A1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704" y="5166666"/>
            <a:ext cx="3286100" cy="86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FE926BD-8CDF-2D41-A127-DAFDAA92B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4009" y="4658793"/>
            <a:ext cx="2011505" cy="202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A6A4FBD-97E9-FA46-A49F-47DA179EB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365579"/>
              </p:ext>
            </p:extLst>
          </p:nvPr>
        </p:nvGraphicFramePr>
        <p:xfrm>
          <a:off x="135252" y="2393099"/>
          <a:ext cx="11473653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4551">
                  <a:extLst>
                    <a:ext uri="{9D8B030D-6E8A-4147-A177-3AD203B41FA5}">
                      <a16:colId xmlns:a16="http://schemas.microsoft.com/office/drawing/2014/main" val="1604940600"/>
                    </a:ext>
                  </a:extLst>
                </a:gridCol>
                <a:gridCol w="3824551">
                  <a:extLst>
                    <a:ext uri="{9D8B030D-6E8A-4147-A177-3AD203B41FA5}">
                      <a16:colId xmlns:a16="http://schemas.microsoft.com/office/drawing/2014/main" val="4171651874"/>
                    </a:ext>
                  </a:extLst>
                </a:gridCol>
                <a:gridCol w="3824551">
                  <a:extLst>
                    <a:ext uri="{9D8B030D-6E8A-4147-A177-3AD203B41FA5}">
                      <a16:colId xmlns:a16="http://schemas.microsoft.com/office/drawing/2014/main" val="1863397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Chuchu</a:t>
                      </a:r>
                      <a:r>
                        <a:rPr lang="en-US" sz="2000" dirty="0">
                          <a:latin typeface="+mj-lt"/>
                        </a:rPr>
                        <a:t> Fan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latin typeface="+mj-lt"/>
                        </a:rPr>
                        <a:t>Kristina Miller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Sayan</a:t>
                      </a:r>
                      <a:r>
                        <a:rPr lang="en-US" sz="2000" dirty="0">
                          <a:latin typeface="+mj-lt"/>
                        </a:rPr>
                        <a:t> Mitra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696093"/>
                  </a:ext>
                </a:extLst>
              </a:tr>
              <a:tr h="2689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Department of Computing and Mathematical Engineering</a:t>
                      </a:r>
                    </a:p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Caltech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Department of Electrical and Computer Engineering</a:t>
                      </a:r>
                    </a:p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University of Illinois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Department of Electrical and Computer Engineering</a:t>
                      </a:r>
                    </a:p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University of Illinois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2286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45B3D60-291A-7D46-A36D-94BAEBD8FC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329" y="4923534"/>
            <a:ext cx="2633870" cy="135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083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CBE8-5C0C-F242-963A-1355E8E4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Piecewise linear reference trajectory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29B600-2D57-324D-A89F-55C9842252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9235" y="5251269"/>
                <a:ext cx="11433525" cy="1215754"/>
              </a:xfrm>
            </p:spPr>
            <p:txBody>
              <a:bodyPr>
                <a:normAutofit fontScale="62500" lnSpcReduction="20000"/>
              </a:bodyPr>
              <a:lstStyle/>
              <a:p>
                <a:pPr marL="0" lv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prstClr val="black"/>
                    </a:solidFill>
                  </a:rPr>
                  <a:t>Each piece of the piecewise linear reference path has an error bound, which can be concatenated to get the piecewise bloated set that contains the reach sets at any time</a:t>
                </a:r>
              </a:p>
              <a:p>
                <a:pPr marL="0" lv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0" lv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prstClr val="black"/>
                    </a:solidFill>
                  </a:rPr>
                  <a:t>Let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is the radius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bloated set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29B600-2D57-324D-A89F-55C9842252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235" y="5251269"/>
                <a:ext cx="11433525" cy="1215754"/>
              </a:xfrm>
              <a:blipFill>
                <a:blip r:embed="rId3"/>
                <a:stretch>
                  <a:fillRect l="-444" t="-1031"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9743E-4309-294D-819E-C622CF191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10</a:t>
            </a:fld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38E0BF6-7878-3E45-B027-9B65E40E7663}"/>
              </a:ext>
            </a:extLst>
          </p:cNvPr>
          <p:cNvGrpSpPr/>
          <p:nvPr/>
        </p:nvGrpSpPr>
        <p:grpSpPr>
          <a:xfrm>
            <a:off x="3206244" y="1026426"/>
            <a:ext cx="5404356" cy="4095897"/>
            <a:chOff x="386872" y="2840817"/>
            <a:chExt cx="3553559" cy="2693200"/>
          </a:xfrm>
        </p:grpSpPr>
        <p:pic>
          <p:nvPicPr>
            <p:cNvPr id="64" name="Picture 6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1A9BC48-A67F-9B4C-A574-591E6DBDE8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6872" y="2840817"/>
              <a:ext cx="3553559" cy="2693200"/>
            </a:xfrm>
            <a:prstGeom prst="rect">
              <a:avLst/>
            </a:prstGeom>
          </p:spPr>
        </p:pic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1EF30FF-0C80-A64F-A2B1-381BF5E65CD5}"/>
                </a:ext>
              </a:extLst>
            </p:cNvPr>
            <p:cNvGrpSpPr/>
            <p:nvPr/>
          </p:nvGrpSpPr>
          <p:grpSpPr>
            <a:xfrm>
              <a:off x="581468" y="2969092"/>
              <a:ext cx="3299346" cy="2470626"/>
              <a:chOff x="602092" y="2978074"/>
              <a:chExt cx="3299346" cy="2470626"/>
            </a:xfrm>
          </p:grpSpPr>
          <p:sp>
            <p:nvSpPr>
              <p:cNvPr id="94" name="Rounded Rectangle 93">
                <a:extLst>
                  <a:ext uri="{FF2B5EF4-FFF2-40B4-BE49-F238E27FC236}">
                    <a16:creationId xmlns:a16="http://schemas.microsoft.com/office/drawing/2014/main" id="{61223438-2EF3-BA40-83C9-D096ABA802B8}"/>
                  </a:ext>
                </a:extLst>
              </p:cNvPr>
              <p:cNvSpPr/>
              <p:nvPr/>
            </p:nvSpPr>
            <p:spPr>
              <a:xfrm>
                <a:off x="1044406" y="3044089"/>
                <a:ext cx="84175" cy="983578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ounded Rectangle 94">
                <a:extLst>
                  <a:ext uri="{FF2B5EF4-FFF2-40B4-BE49-F238E27FC236}">
                    <a16:creationId xmlns:a16="http://schemas.microsoft.com/office/drawing/2014/main" id="{8F665C6F-FCFE-8441-B72C-721225F52CBA}"/>
                  </a:ext>
                </a:extLst>
              </p:cNvPr>
              <p:cNvSpPr/>
              <p:nvPr/>
            </p:nvSpPr>
            <p:spPr>
              <a:xfrm>
                <a:off x="1439789" y="3039761"/>
                <a:ext cx="96200" cy="983579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41EAB446-9FC8-564E-82D1-D16B9963E586}"/>
                  </a:ext>
                </a:extLst>
              </p:cNvPr>
              <p:cNvSpPr/>
              <p:nvPr/>
            </p:nvSpPr>
            <p:spPr>
              <a:xfrm>
                <a:off x="1846005" y="3040380"/>
                <a:ext cx="108225" cy="1805264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B1E30EE1-71A9-834B-BA68-546B77500EE8}"/>
                  </a:ext>
                </a:extLst>
              </p:cNvPr>
              <p:cNvSpPr/>
              <p:nvPr/>
            </p:nvSpPr>
            <p:spPr>
              <a:xfrm>
                <a:off x="2249807" y="3827586"/>
                <a:ext cx="120250" cy="1027639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ounded Rectangle 97">
                <a:extLst>
                  <a:ext uri="{FF2B5EF4-FFF2-40B4-BE49-F238E27FC236}">
                    <a16:creationId xmlns:a16="http://schemas.microsoft.com/office/drawing/2014/main" id="{E983E80D-2768-334C-8056-3D11A6F86E02}"/>
                  </a:ext>
                </a:extLst>
              </p:cNvPr>
              <p:cNvSpPr/>
              <p:nvPr/>
            </p:nvSpPr>
            <p:spPr>
              <a:xfrm>
                <a:off x="2683803" y="3827205"/>
                <a:ext cx="120250" cy="1526592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E5DC58B0-5AD6-394D-B09E-1C776C3B9ACF}"/>
                  </a:ext>
                </a:extLst>
              </p:cNvPr>
              <p:cNvSpPr/>
              <p:nvPr/>
            </p:nvSpPr>
            <p:spPr>
              <a:xfrm>
                <a:off x="3101099" y="3041886"/>
                <a:ext cx="126263" cy="2329559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id="{70FCBAB9-2840-454C-9D9F-00BD15672505}"/>
                  </a:ext>
                </a:extLst>
              </p:cNvPr>
              <p:cNvSpPr/>
              <p:nvPr/>
            </p:nvSpPr>
            <p:spPr>
              <a:xfrm>
                <a:off x="3392502" y="3466224"/>
                <a:ext cx="132275" cy="325841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B727AD8A-834A-544D-A97E-C6924758CA13}"/>
                  </a:ext>
                </a:extLst>
              </p:cNvPr>
              <p:cNvSpPr/>
              <p:nvPr/>
            </p:nvSpPr>
            <p:spPr>
              <a:xfrm>
                <a:off x="3760449" y="3746396"/>
                <a:ext cx="137160" cy="393234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FD8A1046-3628-554C-92C3-F8FFD9287DF8}"/>
                  </a:ext>
                </a:extLst>
              </p:cNvPr>
              <p:cNvSpPr/>
              <p:nvPr/>
            </p:nvSpPr>
            <p:spPr>
              <a:xfrm>
                <a:off x="3394632" y="4102559"/>
                <a:ext cx="132427" cy="347472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ounded Rectangle 102">
                <a:extLst>
                  <a:ext uri="{FF2B5EF4-FFF2-40B4-BE49-F238E27FC236}">
                    <a16:creationId xmlns:a16="http://schemas.microsoft.com/office/drawing/2014/main" id="{2BB9374A-CA7C-4E4B-AE20-041498C01D8A}"/>
                  </a:ext>
                </a:extLst>
              </p:cNvPr>
              <p:cNvSpPr/>
              <p:nvPr/>
            </p:nvSpPr>
            <p:spPr>
              <a:xfrm>
                <a:off x="3769163" y="4385013"/>
                <a:ext cx="132275" cy="347472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ounded Rectangle 103">
                <a:extLst>
                  <a:ext uri="{FF2B5EF4-FFF2-40B4-BE49-F238E27FC236}">
                    <a16:creationId xmlns:a16="http://schemas.microsoft.com/office/drawing/2014/main" id="{462ABFF0-E17B-FC4A-9194-7F2172BE363C}"/>
                  </a:ext>
                </a:extLst>
              </p:cNvPr>
              <p:cNvSpPr/>
              <p:nvPr/>
            </p:nvSpPr>
            <p:spPr>
              <a:xfrm>
                <a:off x="3396321" y="4712383"/>
                <a:ext cx="132275" cy="347472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7C145FE4-35A1-034D-9034-CD5854C0824E}"/>
                  </a:ext>
                </a:extLst>
              </p:cNvPr>
              <p:cNvSpPr/>
              <p:nvPr/>
            </p:nvSpPr>
            <p:spPr>
              <a:xfrm rot="16200000">
                <a:off x="822925" y="2799855"/>
                <a:ext cx="84175" cy="525841"/>
              </a:xfrm>
              <a:prstGeom prst="roundRect">
                <a:avLst>
                  <a:gd name="adj" fmla="val 48088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4EA56C4F-B072-4145-9F68-D6C3B98A5D49}"/>
                  </a:ext>
                </a:extLst>
              </p:cNvPr>
              <p:cNvSpPr/>
              <p:nvPr/>
            </p:nvSpPr>
            <p:spPr>
              <a:xfrm rot="16200000">
                <a:off x="1247719" y="3763221"/>
                <a:ext cx="84175" cy="492366"/>
              </a:xfrm>
              <a:prstGeom prst="roundRect">
                <a:avLst>
                  <a:gd name="adj" fmla="val 48088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ounded Rectangle 106">
                <a:extLst>
                  <a:ext uri="{FF2B5EF4-FFF2-40B4-BE49-F238E27FC236}">
                    <a16:creationId xmlns:a16="http://schemas.microsoft.com/office/drawing/2014/main" id="{81A335CA-7808-7C4B-B2A8-6000F555AD81}"/>
                  </a:ext>
                </a:extLst>
              </p:cNvPr>
              <p:cNvSpPr/>
              <p:nvPr/>
            </p:nvSpPr>
            <p:spPr>
              <a:xfrm rot="16200000">
                <a:off x="1648402" y="2798037"/>
                <a:ext cx="96200" cy="515461"/>
              </a:xfrm>
              <a:prstGeom prst="roundRect">
                <a:avLst>
                  <a:gd name="adj" fmla="val 48088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A541B9B2-ECC3-3E4A-B4C4-ABF8522916FA}"/>
                  </a:ext>
                </a:extLst>
              </p:cNvPr>
              <p:cNvSpPr/>
              <p:nvPr/>
            </p:nvSpPr>
            <p:spPr>
              <a:xfrm rot="16200000">
                <a:off x="2054937" y="4582495"/>
                <a:ext cx="108225" cy="522019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ounded Rectangle 108">
                <a:extLst>
                  <a:ext uri="{FF2B5EF4-FFF2-40B4-BE49-F238E27FC236}">
                    <a16:creationId xmlns:a16="http://schemas.microsoft.com/office/drawing/2014/main" id="{578EAE2C-FF20-B14C-9AC7-D2D3B11C46D0}"/>
                  </a:ext>
                </a:extLst>
              </p:cNvPr>
              <p:cNvSpPr/>
              <p:nvPr/>
            </p:nvSpPr>
            <p:spPr>
              <a:xfrm rot="16200000">
                <a:off x="2465964" y="3561199"/>
                <a:ext cx="120250" cy="555932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FB8CB8A6-17D1-A842-B8FC-D946E34C158E}"/>
                  </a:ext>
                </a:extLst>
              </p:cNvPr>
              <p:cNvSpPr/>
              <p:nvPr/>
            </p:nvSpPr>
            <p:spPr>
              <a:xfrm rot="16200000">
                <a:off x="2892451" y="5068843"/>
                <a:ext cx="126263" cy="543559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id="{92AF869F-93F3-F740-BCAB-E4B278558253}"/>
                  </a:ext>
                </a:extLst>
              </p:cNvPr>
              <p:cNvSpPr/>
              <p:nvPr/>
            </p:nvSpPr>
            <p:spPr>
              <a:xfrm rot="16200000">
                <a:off x="3407726" y="2669423"/>
                <a:ext cx="132275" cy="749578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ounded Rectangle 111">
                <a:extLst>
                  <a:ext uri="{FF2B5EF4-FFF2-40B4-BE49-F238E27FC236}">
                    <a16:creationId xmlns:a16="http://schemas.microsoft.com/office/drawing/2014/main" id="{DD3142EA-5516-6F4C-936A-44EE780DE8EC}"/>
                  </a:ext>
                </a:extLst>
              </p:cNvPr>
              <p:cNvSpPr/>
              <p:nvPr/>
            </p:nvSpPr>
            <p:spPr>
              <a:xfrm rot="16200000">
                <a:off x="3582462" y="3238027"/>
                <a:ext cx="132275" cy="493510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ounded Rectangle 112">
                <a:extLst>
                  <a:ext uri="{FF2B5EF4-FFF2-40B4-BE49-F238E27FC236}">
                    <a16:creationId xmlns:a16="http://schemas.microsoft.com/office/drawing/2014/main" id="{5BDF3D37-D430-3344-8B64-5489A8A2CD52}"/>
                  </a:ext>
                </a:extLst>
              </p:cNvPr>
              <p:cNvSpPr/>
              <p:nvPr/>
            </p:nvSpPr>
            <p:spPr>
              <a:xfrm rot="16200000">
                <a:off x="3573033" y="3544072"/>
                <a:ext cx="132275" cy="493939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868E6A6D-FB40-684E-A557-63BABE963ACB}"/>
                  </a:ext>
                </a:extLst>
              </p:cNvPr>
              <p:cNvSpPr/>
              <p:nvPr/>
            </p:nvSpPr>
            <p:spPr>
              <a:xfrm rot="16200000">
                <a:off x="3577133" y="3844501"/>
                <a:ext cx="135056" cy="501389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B3239BA5-8EB7-4246-A4C0-4B4C122FB8F2}"/>
                  </a:ext>
                </a:extLst>
              </p:cNvPr>
              <p:cNvSpPr/>
              <p:nvPr/>
            </p:nvSpPr>
            <p:spPr>
              <a:xfrm rot="16200000">
                <a:off x="3583301" y="4155306"/>
                <a:ext cx="132275" cy="478088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ounded Rectangle 115">
                <a:extLst>
                  <a:ext uri="{FF2B5EF4-FFF2-40B4-BE49-F238E27FC236}">
                    <a16:creationId xmlns:a16="http://schemas.microsoft.com/office/drawing/2014/main" id="{6D060164-65B3-FD4B-842F-D8B65C82C337}"/>
                  </a:ext>
                </a:extLst>
              </p:cNvPr>
              <p:cNvSpPr/>
              <p:nvPr/>
            </p:nvSpPr>
            <p:spPr>
              <a:xfrm rot="16200000">
                <a:off x="3581630" y="4449255"/>
                <a:ext cx="132275" cy="507340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4EEFFA07-5653-6A4D-8AC7-1308AF690003}"/>
                  </a:ext>
                </a:extLst>
              </p:cNvPr>
              <p:cNvSpPr/>
              <p:nvPr/>
            </p:nvSpPr>
            <p:spPr>
              <a:xfrm rot="21117005">
                <a:off x="3742744" y="2981043"/>
                <a:ext cx="132275" cy="555738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01CA6997-1D5D-B649-95BE-ED74F2273F53}"/>
                  </a:ext>
                </a:extLst>
              </p:cNvPr>
              <p:cNvSpPr/>
              <p:nvPr/>
            </p:nvSpPr>
            <p:spPr>
              <a:xfrm rot="20018948">
                <a:off x="3488344" y="4958852"/>
                <a:ext cx="132275" cy="489848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ounded Rectangle 118">
                <a:extLst>
                  <a:ext uri="{FF2B5EF4-FFF2-40B4-BE49-F238E27FC236}">
                    <a16:creationId xmlns:a16="http://schemas.microsoft.com/office/drawing/2014/main" id="{D58C03E5-D3D4-FB4D-A446-F9D91E51C89B}"/>
                  </a:ext>
                </a:extLst>
              </p:cNvPr>
              <p:cNvSpPr/>
              <p:nvPr/>
            </p:nvSpPr>
            <p:spPr>
              <a:xfrm>
                <a:off x="606744" y="3013843"/>
                <a:ext cx="72150" cy="2385645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C4809D5-2BBE-5B40-837C-7342811285C5}"/>
                </a:ext>
              </a:extLst>
            </p:cNvPr>
            <p:cNvGrpSpPr/>
            <p:nvPr/>
          </p:nvGrpSpPr>
          <p:grpSpPr>
            <a:xfrm>
              <a:off x="611720" y="3032683"/>
              <a:ext cx="3231388" cy="2369820"/>
              <a:chOff x="632460" y="3040380"/>
              <a:chExt cx="3231388" cy="2369820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4D9EC23D-C283-454A-A08B-B859FC539C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080" y="3048000"/>
                <a:ext cx="0" cy="23012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616EC596-91D0-F641-8857-AC1FE43D853E}"/>
                  </a:ext>
                </a:extLst>
              </p:cNvPr>
              <p:cNvGrpSpPr/>
              <p:nvPr/>
            </p:nvGrpSpPr>
            <p:grpSpPr>
              <a:xfrm>
                <a:off x="632460" y="3040380"/>
                <a:ext cx="3231388" cy="2369820"/>
                <a:chOff x="632460" y="3040380"/>
                <a:chExt cx="3231388" cy="2369820"/>
              </a:xfrm>
            </p:grpSpPr>
            <p:cxnSp>
              <p:nvCxnSpPr>
                <p:cNvPr id="69" name="Straight Arrow Connector 68">
                  <a:extLst>
                    <a:ext uri="{FF2B5EF4-FFF2-40B4-BE49-F238E27FC236}">
                      <a16:creationId xmlns:a16="http://schemas.microsoft.com/office/drawing/2014/main" id="{19A5E45D-5F48-9146-9AC6-CD973A6DDE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2460" y="3061490"/>
                  <a:ext cx="457200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4AA4DA70-FC17-A84C-BA1A-04013EB876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9660" y="3048000"/>
                  <a:ext cx="0" cy="9601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1B0BD37A-9FED-614D-B44D-37C3766338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9660" y="4001917"/>
                  <a:ext cx="39624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BC7C76ED-45DC-E14D-A944-E14EB8838B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93520" y="3040380"/>
                  <a:ext cx="0" cy="9601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>
                  <a:extLst>
                    <a:ext uri="{FF2B5EF4-FFF2-40B4-BE49-F238E27FC236}">
                      <a16:creationId xmlns:a16="http://schemas.microsoft.com/office/drawing/2014/main" id="{F8E13A7F-2BC0-1146-BEFE-048F3409E8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85900" y="3040380"/>
                  <a:ext cx="412649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>
                  <a:extLst>
                    <a:ext uri="{FF2B5EF4-FFF2-40B4-BE49-F238E27FC236}">
                      <a16:creationId xmlns:a16="http://schemas.microsoft.com/office/drawing/2014/main" id="{679A6BEB-AA5E-4D44-B509-E23215F670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98549" y="3048000"/>
                  <a:ext cx="7620" cy="18059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>
                  <a:extLst>
                    <a:ext uri="{FF2B5EF4-FFF2-40B4-BE49-F238E27FC236}">
                      <a16:creationId xmlns:a16="http://schemas.microsoft.com/office/drawing/2014/main" id="{F52C520B-003D-8243-9ABB-FE5894596A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06169" y="4833257"/>
                  <a:ext cx="405028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31531019-A688-1C44-98E9-7AC4F97118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318817" y="3835105"/>
                  <a:ext cx="1" cy="102645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09509F94-E59D-324F-9368-A7721DB07A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8659" y="3835105"/>
                  <a:ext cx="42333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4994734B-CC75-4244-8957-DB1A2C4B1E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3200" y="3835105"/>
                  <a:ext cx="0" cy="151413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805E3F27-987C-324F-9FD3-479B1F3218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51989" y="5349240"/>
                  <a:ext cx="40575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C754E14E-8218-D646-8ECE-E679CA7F12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69920" y="3048000"/>
                  <a:ext cx="2337" cy="23012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15B89A91-F840-1944-B70D-FFAEC2F3C8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59458" y="3048000"/>
                  <a:ext cx="64124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CF1CAAED-1D9D-E64F-BBA3-57F8A29E7C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7510" y="3482340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>
                  <a:extLst>
                    <a:ext uri="{FF2B5EF4-FFF2-40B4-BE49-F238E27FC236}">
                      <a16:creationId xmlns:a16="http://schemas.microsoft.com/office/drawing/2014/main" id="{5D1FC4C8-A6E7-A540-823C-ADD89D444A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3784951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7D52AD4B-3B13-EB44-94D2-5161359201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409292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Arrow Connector 84">
                  <a:extLst>
                    <a:ext uri="{FF2B5EF4-FFF2-40B4-BE49-F238E27FC236}">
                      <a16:creationId xmlns:a16="http://schemas.microsoft.com/office/drawing/2014/main" id="{A3C41089-EA00-AA4B-A8EA-97C1CBD673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7510" y="439605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Arrow Connector 85">
                  <a:extLst>
                    <a:ext uri="{FF2B5EF4-FFF2-40B4-BE49-F238E27FC236}">
                      <a16:creationId xmlns:a16="http://schemas.microsoft.com/office/drawing/2014/main" id="{50EF2C6B-C792-474F-9EB8-C914C6D3B0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470887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>
                  <a:extLst>
                    <a:ext uri="{FF2B5EF4-FFF2-40B4-BE49-F238E27FC236}">
                      <a16:creationId xmlns:a16="http://schemas.microsoft.com/office/drawing/2014/main" id="{FC27FEDC-B750-584F-A4F0-C90ED173C8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5638" y="3482340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>
                  <a:extLst>
                    <a:ext uri="{FF2B5EF4-FFF2-40B4-BE49-F238E27FC236}">
                      <a16:creationId xmlns:a16="http://schemas.microsoft.com/office/drawing/2014/main" id="{13CA1A84-C2AF-9E41-8D4D-2580CA72A1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52469" y="3788515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>
                  <a:extLst>
                    <a:ext uri="{FF2B5EF4-FFF2-40B4-BE49-F238E27FC236}">
                      <a16:creationId xmlns:a16="http://schemas.microsoft.com/office/drawing/2014/main" id="{039099D6-C7D1-234A-A5A9-5119B4F264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2202" y="4091126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FB4A4B1E-AB89-DC40-A852-9D8CEEE116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49033" y="4404464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Arrow Connector 90">
                  <a:extLst>
                    <a:ext uri="{FF2B5EF4-FFF2-40B4-BE49-F238E27FC236}">
                      <a16:creationId xmlns:a16="http://schemas.microsoft.com/office/drawing/2014/main" id="{780B9E67-A80C-9346-89E4-B09E14A03D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2202" y="4710678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>
                  <a:extLst>
                    <a:ext uri="{FF2B5EF4-FFF2-40B4-BE49-F238E27FC236}">
                      <a16:creationId xmlns:a16="http://schemas.microsoft.com/office/drawing/2014/main" id="{5B97CB32-4A7E-6C43-980D-8CD502AA08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04055" y="3048000"/>
                  <a:ext cx="44712" cy="42897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>
                  <a:extLst>
                    <a:ext uri="{FF2B5EF4-FFF2-40B4-BE49-F238E27FC236}">
                      <a16:creationId xmlns:a16="http://schemas.microsoft.com/office/drawing/2014/main" id="{BC745B4E-0043-9C42-96AA-612788C2AC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5867" y="5006642"/>
                  <a:ext cx="174750" cy="40355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9ABE60-7E43-704E-8A25-11DB57913D6B}"/>
                  </a:ext>
                </a:extLst>
              </p:cNvPr>
              <p:cNvSpPr txBox="1"/>
              <p:nvPr/>
            </p:nvSpPr>
            <p:spPr>
              <a:xfrm>
                <a:off x="3230833" y="3739407"/>
                <a:ext cx="368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ourier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9ABE60-7E43-704E-8A25-11DB57913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33" y="3739407"/>
                <a:ext cx="368626" cy="276999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EA339C4A-43DB-A748-8B18-BB52FDF9CD4A}"/>
                  </a:ext>
                </a:extLst>
              </p:cNvPr>
              <p:cNvSpPr txBox="1"/>
              <p:nvPr/>
            </p:nvSpPr>
            <p:spPr>
              <a:xfrm>
                <a:off x="3884203" y="2300583"/>
                <a:ext cx="368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ourier" pitchFamily="2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EA339C4A-43DB-A748-8B18-BB52FDF9C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203" y="2300583"/>
                <a:ext cx="368626" cy="276999"/>
              </a:xfrm>
              <a:prstGeom prst="rect">
                <a:avLst/>
              </a:prstGeom>
              <a:blipFill>
                <a:blip r:embed="rId6"/>
                <a:stretch>
                  <a:fillRect l="-333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10B4CD16-608A-FD44-84D5-FAEB6328BBEB}"/>
                  </a:ext>
                </a:extLst>
              </p:cNvPr>
              <p:cNvSpPr txBox="1"/>
              <p:nvPr/>
            </p:nvSpPr>
            <p:spPr>
              <a:xfrm>
                <a:off x="3711547" y="977313"/>
                <a:ext cx="36862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ourier" pitchFamily="2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10B4CD16-608A-FD44-84D5-FAEB6328B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547" y="977313"/>
                <a:ext cx="368626" cy="276999"/>
              </a:xfrm>
              <a:prstGeom prst="rect">
                <a:avLst/>
              </a:prstGeom>
              <a:blipFill>
                <a:blip r:embed="rId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801F45F-E561-BE46-B33D-12EDB2AF6907}"/>
                  </a:ext>
                </a:extLst>
              </p:cNvPr>
              <p:cNvSpPr txBox="1"/>
              <p:nvPr/>
            </p:nvSpPr>
            <p:spPr>
              <a:xfrm>
                <a:off x="8160458" y="4251789"/>
                <a:ext cx="3751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ourier" pitchFamily="2" charset="0"/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801F45F-E561-BE46-B33D-12EDB2AF6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458" y="4251789"/>
                <a:ext cx="375167" cy="276999"/>
              </a:xfrm>
              <a:prstGeom prst="rect">
                <a:avLst/>
              </a:prstGeom>
              <a:blipFill>
                <a:blip r:embed="rId8"/>
                <a:stretch>
                  <a:fillRect l="-333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68674572-65A7-9640-B8A2-8F491F643DAB}"/>
              </a:ext>
            </a:extLst>
          </p:cNvPr>
          <p:cNvCxnSpPr>
            <a:cxnSpLocks/>
          </p:cNvCxnSpPr>
          <p:nvPr/>
        </p:nvCxnSpPr>
        <p:spPr>
          <a:xfrm flipV="1">
            <a:off x="7835024" y="4664940"/>
            <a:ext cx="204231" cy="937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510B43D5-91B7-EC4F-8AD7-9DE271A61539}"/>
              </a:ext>
            </a:extLst>
          </p:cNvPr>
          <p:cNvCxnSpPr>
            <a:cxnSpLocks/>
          </p:cNvCxnSpPr>
          <p:nvPr/>
        </p:nvCxnSpPr>
        <p:spPr>
          <a:xfrm flipH="1">
            <a:off x="8107234" y="4528788"/>
            <a:ext cx="224199" cy="866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F5BE87D6-9257-AA48-B452-113E2A08402C}"/>
              </a:ext>
            </a:extLst>
          </p:cNvPr>
          <p:cNvCxnSpPr>
            <a:cxnSpLocks/>
          </p:cNvCxnSpPr>
          <p:nvPr/>
        </p:nvCxnSpPr>
        <p:spPr>
          <a:xfrm>
            <a:off x="3400075" y="4049988"/>
            <a:ext cx="10211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EFF24AE-51EA-EE45-8EF7-4F715A5706E5}"/>
              </a:ext>
            </a:extLst>
          </p:cNvPr>
          <p:cNvCxnSpPr>
            <a:cxnSpLocks/>
          </p:cNvCxnSpPr>
          <p:nvPr/>
        </p:nvCxnSpPr>
        <p:spPr>
          <a:xfrm flipH="1">
            <a:off x="3560942" y="4045776"/>
            <a:ext cx="11590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87EB67A7-F483-DA46-900C-859D2D71E607}"/>
              </a:ext>
            </a:extLst>
          </p:cNvPr>
          <p:cNvCxnSpPr>
            <a:cxnSpLocks/>
          </p:cNvCxnSpPr>
          <p:nvPr/>
        </p:nvCxnSpPr>
        <p:spPr>
          <a:xfrm>
            <a:off x="4068516" y="2633710"/>
            <a:ext cx="10211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B4C4BC68-62E7-B742-A8CC-E58DF072BA57}"/>
              </a:ext>
            </a:extLst>
          </p:cNvPr>
          <p:cNvCxnSpPr>
            <a:cxnSpLocks/>
          </p:cNvCxnSpPr>
          <p:nvPr/>
        </p:nvCxnSpPr>
        <p:spPr>
          <a:xfrm flipH="1">
            <a:off x="4243950" y="2633710"/>
            <a:ext cx="11590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F455BDC0-57B0-4B40-9BD0-61854A57CA5F}"/>
              </a:ext>
            </a:extLst>
          </p:cNvPr>
          <p:cNvCxnSpPr>
            <a:cxnSpLocks/>
          </p:cNvCxnSpPr>
          <p:nvPr/>
        </p:nvCxnSpPr>
        <p:spPr>
          <a:xfrm flipV="1">
            <a:off x="3679716" y="1365302"/>
            <a:ext cx="0" cy="1147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7C5E309C-40A5-D846-B000-50441EB654F1}"/>
              </a:ext>
            </a:extLst>
          </p:cNvPr>
          <p:cNvCxnSpPr>
            <a:cxnSpLocks/>
          </p:cNvCxnSpPr>
          <p:nvPr/>
        </p:nvCxnSpPr>
        <p:spPr>
          <a:xfrm>
            <a:off x="3673735" y="1153105"/>
            <a:ext cx="1" cy="1259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6313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E25C-5A24-D84A-9C6A-C805EF24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waypoints defining reference path away from obstacles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038566-358E-D348-85F7-8A1F6AFF5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9235" y="4355058"/>
                <a:ext cx="11433525" cy="182190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Line segment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is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away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sz="2000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If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are both 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宋体" panose="02010600030101010101" pitchFamily="2" charset="-122"/>
                  </a:rPr>
                  <a:t>outside the polytope, and both the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宋体" panose="02010600030101010101" pitchFamily="2" charset="-122"/>
                  </a:rPr>
                  <a:t>to at least one </a:t>
                </a: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surface of the polytope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buFontTx/>
                  <a:buChar char="-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038566-358E-D348-85F7-8A1F6AFF52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235" y="4355058"/>
                <a:ext cx="11433525" cy="1821905"/>
              </a:xfrm>
              <a:blipFill>
                <a:blip r:embed="rId2"/>
                <a:stretch>
                  <a:fillRect l="-555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102E0-E2C0-2E48-9882-324FFB35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2B1E6E-4056-DA47-B465-1C175228D3D2}"/>
                  </a:ext>
                </a:extLst>
              </p:cNvPr>
              <p:cNvSpPr txBox="1"/>
              <p:nvPr/>
            </p:nvSpPr>
            <p:spPr>
              <a:xfrm>
                <a:off x="5324779" y="3055668"/>
                <a:ext cx="38618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rgbClr val="FA717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A7173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rgbClr val="FA7173"/>
                              </a:solidFill>
                              <a:latin typeface="Cambria Math" panose="02040503050406030204" pitchFamily="18" charset="0"/>
                            </a:rPr>
                            <m:t> |</m:t>
                          </m:r>
                          <m:r>
                            <a:rPr lang="en-US" sz="2000" i="1">
                              <a:solidFill>
                                <a:srgbClr val="FA7173"/>
                              </a:solidFill>
                              <a:latin typeface="Cambria Math" panose="02040503050406030204" pitchFamily="18" charset="0"/>
                            </a:rPr>
                            <m:t>𝐻𝑦</m:t>
                          </m:r>
                          <m:r>
                            <a:rPr lang="en-US" sz="2000" i="1">
                              <a:solidFill>
                                <a:srgbClr val="FA7173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i="1">
                              <a:solidFill>
                                <a:srgbClr val="FA7173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A7173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2B1E6E-4056-DA47-B465-1C175228D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779" y="3055668"/>
                <a:ext cx="3861803" cy="400110"/>
              </a:xfrm>
              <a:prstGeom prst="rect">
                <a:avLst/>
              </a:prstGeom>
              <a:blipFill>
                <a:blip r:embed="rId3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iamond 5">
            <a:extLst>
              <a:ext uri="{FF2B5EF4-FFF2-40B4-BE49-F238E27FC236}">
                <a16:creationId xmlns:a16="http://schemas.microsoft.com/office/drawing/2014/main" id="{F96BC5B5-D4F3-B749-AC3C-3F0A8D61FC0E}"/>
              </a:ext>
            </a:extLst>
          </p:cNvPr>
          <p:cNvSpPr/>
          <p:nvPr/>
        </p:nvSpPr>
        <p:spPr>
          <a:xfrm rot="18913486">
            <a:off x="6468066" y="1497795"/>
            <a:ext cx="1530101" cy="1686789"/>
          </a:xfrm>
          <a:prstGeom prst="diamond">
            <a:avLst/>
          </a:prstGeom>
          <a:solidFill>
            <a:srgbClr val="FD717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7202E59-529F-DD4F-BB43-09A824B212B9}"/>
                  </a:ext>
                </a:extLst>
              </p:cNvPr>
              <p:cNvSpPr/>
              <p:nvPr/>
            </p:nvSpPr>
            <p:spPr>
              <a:xfrm>
                <a:off x="6587458" y="2166498"/>
                <a:ext cx="12913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obstacle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7202E59-529F-DD4F-BB43-09A824B21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458" y="2166498"/>
                <a:ext cx="1291316" cy="400110"/>
              </a:xfrm>
              <a:prstGeom prst="rect">
                <a:avLst/>
              </a:prstGeom>
              <a:blipFill>
                <a:blip r:embed="rId4"/>
                <a:stretch>
                  <a:fillRect l="-4902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0E4FBC2-89B1-4344-8566-BAB39EEF8578}"/>
              </a:ext>
            </a:extLst>
          </p:cNvPr>
          <p:cNvSpPr/>
          <p:nvPr/>
        </p:nvSpPr>
        <p:spPr>
          <a:xfrm>
            <a:off x="6631791" y="3714005"/>
            <a:ext cx="1390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rPr>
              <a:t>polytope</a:t>
            </a:r>
            <a:endParaRPr lang="en-US" dirty="0">
              <a:latin typeface="+mj-lt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4763052B-77B8-EB47-8CFB-0BAF0AB6BF5F}"/>
              </a:ext>
            </a:extLst>
          </p:cNvPr>
          <p:cNvSpPr/>
          <p:nvPr/>
        </p:nvSpPr>
        <p:spPr>
          <a:xfrm rot="5400000">
            <a:off x="7135421" y="2989232"/>
            <a:ext cx="298974" cy="1306234"/>
          </a:xfrm>
          <a:prstGeom prst="rightBrace">
            <a:avLst>
              <a:gd name="adj1" fmla="val 39026"/>
              <a:gd name="adj2" fmla="val 5106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039EED-8691-9E44-8E8C-3A57A24776AC}"/>
              </a:ext>
            </a:extLst>
          </p:cNvPr>
          <p:cNvCxnSpPr>
            <a:cxnSpLocks/>
          </p:cNvCxnSpPr>
          <p:nvPr/>
        </p:nvCxnSpPr>
        <p:spPr>
          <a:xfrm flipV="1">
            <a:off x="3426197" y="2166498"/>
            <a:ext cx="878607" cy="88917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A2470-13DB-5641-86D4-BFFAD0D4CF6B}"/>
              </a:ext>
            </a:extLst>
          </p:cNvPr>
          <p:cNvCxnSpPr>
            <a:cxnSpLocks/>
          </p:cNvCxnSpPr>
          <p:nvPr/>
        </p:nvCxnSpPr>
        <p:spPr>
          <a:xfrm flipH="1" flipV="1">
            <a:off x="4304804" y="2166498"/>
            <a:ext cx="771221" cy="4445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AB0967-8367-1443-8956-EEEC241C2807}"/>
              </a:ext>
            </a:extLst>
          </p:cNvPr>
          <p:cNvCxnSpPr>
            <a:cxnSpLocks/>
          </p:cNvCxnSpPr>
          <p:nvPr/>
        </p:nvCxnSpPr>
        <p:spPr>
          <a:xfrm flipH="1">
            <a:off x="5076026" y="1840136"/>
            <a:ext cx="878606" cy="77094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BD3BEE0-C053-0E4C-B6C2-0FFDFC50E828}"/>
                  </a:ext>
                </a:extLst>
              </p:cNvPr>
              <p:cNvSpPr/>
              <p:nvPr/>
            </p:nvSpPr>
            <p:spPr>
              <a:xfrm>
                <a:off x="3195941" y="2993338"/>
                <a:ext cx="4658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BD3BEE0-C053-0E4C-B6C2-0FFDFC50E8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941" y="2993338"/>
                <a:ext cx="465832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A841626-1B9E-5F40-B9EB-4E260AE64E5C}"/>
                  </a:ext>
                </a:extLst>
              </p:cNvPr>
              <p:cNvSpPr/>
              <p:nvPr/>
            </p:nvSpPr>
            <p:spPr>
              <a:xfrm>
                <a:off x="4105527" y="1786312"/>
                <a:ext cx="652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A841626-1B9E-5F40-B9EB-4E260AE64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527" y="1786312"/>
                <a:ext cx="652743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FD4DDCB-BF50-4F40-B821-EDF082BC7EB8}"/>
                  </a:ext>
                </a:extLst>
              </p:cNvPr>
              <p:cNvSpPr/>
              <p:nvPr/>
            </p:nvSpPr>
            <p:spPr>
              <a:xfrm>
                <a:off x="4888622" y="2512888"/>
                <a:ext cx="4331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FD4DDCB-BF50-4F40-B821-EDF082BC7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622" y="2512888"/>
                <a:ext cx="433132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F3BDB4E-5041-E846-A96F-3DF36A42C4BB}"/>
                  </a:ext>
                </a:extLst>
              </p:cNvPr>
              <p:cNvSpPr/>
              <p:nvPr/>
            </p:nvSpPr>
            <p:spPr>
              <a:xfrm>
                <a:off x="5808750" y="1475515"/>
                <a:ext cx="475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F3BDB4E-5041-E846-A96F-3DF36A42C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750" y="1475515"/>
                <a:ext cx="475579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690074A-2D6E-B445-9206-7367DF9098D4}"/>
              </a:ext>
            </a:extLst>
          </p:cNvPr>
          <p:cNvCxnSpPr>
            <a:cxnSpLocks/>
          </p:cNvCxnSpPr>
          <p:nvPr/>
        </p:nvCxnSpPr>
        <p:spPr>
          <a:xfrm flipV="1">
            <a:off x="4311918" y="2096520"/>
            <a:ext cx="2326988" cy="4891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92E362D-EB77-E043-B168-71943FC3C754}"/>
              </a:ext>
            </a:extLst>
          </p:cNvPr>
          <p:cNvGrpSpPr/>
          <p:nvPr/>
        </p:nvGrpSpPr>
        <p:grpSpPr>
          <a:xfrm rot="21375274" flipV="1">
            <a:off x="6570294" y="1994372"/>
            <a:ext cx="82258" cy="112471"/>
            <a:chOff x="4449570" y="2221616"/>
            <a:chExt cx="276816" cy="27432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306ED97-EF07-A843-8E97-20DB9E6B23E7}"/>
                </a:ext>
              </a:extLst>
            </p:cNvPr>
            <p:cNvCxnSpPr/>
            <p:nvPr/>
          </p:nvCxnSpPr>
          <p:spPr>
            <a:xfrm flipH="1" flipV="1">
              <a:off x="4449570" y="2221616"/>
              <a:ext cx="0" cy="274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46117E0-445C-A446-8E62-D2ADC5B89EC6}"/>
                </a:ext>
              </a:extLst>
            </p:cNvPr>
            <p:cNvCxnSpPr/>
            <p:nvPr/>
          </p:nvCxnSpPr>
          <p:spPr>
            <a:xfrm flipH="1">
              <a:off x="4449919" y="2489048"/>
              <a:ext cx="276467" cy="19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F287155-B992-7445-AF4F-1F0FDA479F61}"/>
              </a:ext>
            </a:extLst>
          </p:cNvPr>
          <p:cNvGrpSpPr/>
          <p:nvPr/>
        </p:nvGrpSpPr>
        <p:grpSpPr>
          <a:xfrm flipV="1">
            <a:off x="6583786" y="2450183"/>
            <a:ext cx="82258" cy="112471"/>
            <a:chOff x="4449570" y="2221616"/>
            <a:chExt cx="276816" cy="27432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AD9F0EF-CB1F-CA4B-ABD4-1AA7E5F3F438}"/>
                </a:ext>
              </a:extLst>
            </p:cNvPr>
            <p:cNvCxnSpPr/>
            <p:nvPr/>
          </p:nvCxnSpPr>
          <p:spPr>
            <a:xfrm flipH="1" flipV="1">
              <a:off x="4449570" y="2221616"/>
              <a:ext cx="0" cy="274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E6640AD-0E7D-7344-8483-1E05C7A7B9B1}"/>
                </a:ext>
              </a:extLst>
            </p:cNvPr>
            <p:cNvCxnSpPr/>
            <p:nvPr/>
          </p:nvCxnSpPr>
          <p:spPr>
            <a:xfrm flipH="1">
              <a:off x="4449919" y="2489048"/>
              <a:ext cx="276467" cy="19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73F696A-D455-754F-AADD-C461B39336C1}"/>
              </a:ext>
            </a:extLst>
          </p:cNvPr>
          <p:cNvCxnSpPr>
            <a:cxnSpLocks/>
          </p:cNvCxnSpPr>
          <p:nvPr/>
        </p:nvCxnSpPr>
        <p:spPr>
          <a:xfrm flipV="1">
            <a:off x="5127830" y="2566608"/>
            <a:ext cx="1560107" cy="2760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1DE5DC-06B6-0C43-B8F2-C73FB6EF1853}"/>
                  </a:ext>
                </a:extLst>
              </p:cNvPr>
              <p:cNvSpPr txBox="1"/>
              <p:nvPr/>
            </p:nvSpPr>
            <p:spPr>
              <a:xfrm>
                <a:off x="5525050" y="2773664"/>
                <a:ext cx="5673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Courier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1DE5DC-06B6-0C43-B8F2-C73FB6EF1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050" y="2773664"/>
                <a:ext cx="567398" cy="276999"/>
              </a:xfrm>
              <a:prstGeom prst="rect">
                <a:avLst/>
              </a:prstGeom>
              <a:blipFill>
                <a:blip r:embed="rId9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7948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E25C-5A24-D84A-9C6A-C805EF24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waypoints defining reference path away from obstacles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038566-358E-D348-85F7-8A1F6AFF5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4136" y="4362660"/>
                <a:ext cx="11644171" cy="182190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The sufficient condition for the line segment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to be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away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038566-358E-D348-85F7-8A1F6AFF52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136" y="4362660"/>
                <a:ext cx="11644171" cy="1821905"/>
              </a:xfrm>
              <a:blipFill>
                <a:blip r:embed="rId2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102E0-E2C0-2E48-9882-324FFB35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2B1E6E-4056-DA47-B465-1C175228D3D2}"/>
                  </a:ext>
                </a:extLst>
              </p:cNvPr>
              <p:cNvSpPr txBox="1"/>
              <p:nvPr/>
            </p:nvSpPr>
            <p:spPr>
              <a:xfrm>
                <a:off x="5324779" y="3055668"/>
                <a:ext cx="38618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rgbClr val="FA717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A7173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rgbClr val="FA7173"/>
                              </a:solidFill>
                              <a:latin typeface="Cambria Math" panose="02040503050406030204" pitchFamily="18" charset="0"/>
                            </a:rPr>
                            <m:t> |</m:t>
                          </m:r>
                          <m:r>
                            <a:rPr lang="en-US" sz="2000" i="1">
                              <a:solidFill>
                                <a:srgbClr val="FA7173"/>
                              </a:solidFill>
                              <a:latin typeface="Cambria Math" panose="02040503050406030204" pitchFamily="18" charset="0"/>
                            </a:rPr>
                            <m:t>𝐻𝑦</m:t>
                          </m:r>
                          <m:r>
                            <a:rPr lang="en-US" sz="2000" i="1">
                              <a:solidFill>
                                <a:srgbClr val="FA7173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i="1">
                              <a:solidFill>
                                <a:srgbClr val="FA7173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A7173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2B1E6E-4056-DA47-B465-1C175228D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779" y="3055668"/>
                <a:ext cx="3861803" cy="400110"/>
              </a:xfrm>
              <a:prstGeom prst="rect">
                <a:avLst/>
              </a:prstGeom>
              <a:blipFill>
                <a:blip r:embed="rId3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iamond 5">
            <a:extLst>
              <a:ext uri="{FF2B5EF4-FFF2-40B4-BE49-F238E27FC236}">
                <a16:creationId xmlns:a16="http://schemas.microsoft.com/office/drawing/2014/main" id="{F96BC5B5-D4F3-B749-AC3C-3F0A8D61FC0E}"/>
              </a:ext>
            </a:extLst>
          </p:cNvPr>
          <p:cNvSpPr/>
          <p:nvPr/>
        </p:nvSpPr>
        <p:spPr>
          <a:xfrm rot="18913486">
            <a:off x="6468066" y="1497795"/>
            <a:ext cx="1530101" cy="1686789"/>
          </a:xfrm>
          <a:prstGeom prst="diamond">
            <a:avLst/>
          </a:prstGeom>
          <a:solidFill>
            <a:srgbClr val="FD717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7202E59-529F-DD4F-BB43-09A824B212B9}"/>
                  </a:ext>
                </a:extLst>
              </p:cNvPr>
              <p:cNvSpPr/>
              <p:nvPr/>
            </p:nvSpPr>
            <p:spPr>
              <a:xfrm>
                <a:off x="6587458" y="2166498"/>
                <a:ext cx="12913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obstacle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7202E59-529F-DD4F-BB43-09A824B21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458" y="2166498"/>
                <a:ext cx="1291316" cy="400110"/>
              </a:xfrm>
              <a:prstGeom prst="rect">
                <a:avLst/>
              </a:prstGeom>
              <a:blipFill>
                <a:blip r:embed="rId4"/>
                <a:stretch>
                  <a:fillRect l="-4902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0E4FBC2-89B1-4344-8566-BAB39EEF8578}"/>
              </a:ext>
            </a:extLst>
          </p:cNvPr>
          <p:cNvSpPr/>
          <p:nvPr/>
        </p:nvSpPr>
        <p:spPr>
          <a:xfrm>
            <a:off x="6631791" y="3714005"/>
            <a:ext cx="1390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rPr>
              <a:t>polytope</a:t>
            </a:r>
            <a:endParaRPr lang="en-US" dirty="0">
              <a:latin typeface="+mj-lt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4763052B-77B8-EB47-8CFB-0BAF0AB6BF5F}"/>
              </a:ext>
            </a:extLst>
          </p:cNvPr>
          <p:cNvSpPr/>
          <p:nvPr/>
        </p:nvSpPr>
        <p:spPr>
          <a:xfrm rot="5400000">
            <a:off x="7135421" y="2989232"/>
            <a:ext cx="298974" cy="1306234"/>
          </a:xfrm>
          <a:prstGeom prst="rightBrace">
            <a:avLst>
              <a:gd name="adj1" fmla="val 39026"/>
              <a:gd name="adj2" fmla="val 5106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039EED-8691-9E44-8E8C-3A57A24776AC}"/>
              </a:ext>
            </a:extLst>
          </p:cNvPr>
          <p:cNvCxnSpPr>
            <a:cxnSpLocks/>
          </p:cNvCxnSpPr>
          <p:nvPr/>
        </p:nvCxnSpPr>
        <p:spPr>
          <a:xfrm flipV="1">
            <a:off x="3426197" y="2166498"/>
            <a:ext cx="878607" cy="88917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A2470-13DB-5641-86D4-BFFAD0D4CF6B}"/>
              </a:ext>
            </a:extLst>
          </p:cNvPr>
          <p:cNvCxnSpPr>
            <a:cxnSpLocks/>
          </p:cNvCxnSpPr>
          <p:nvPr/>
        </p:nvCxnSpPr>
        <p:spPr>
          <a:xfrm flipH="1" flipV="1">
            <a:off x="4304804" y="2166498"/>
            <a:ext cx="771221" cy="4445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AB0967-8367-1443-8956-EEEC241C2807}"/>
              </a:ext>
            </a:extLst>
          </p:cNvPr>
          <p:cNvCxnSpPr>
            <a:cxnSpLocks/>
          </p:cNvCxnSpPr>
          <p:nvPr/>
        </p:nvCxnSpPr>
        <p:spPr>
          <a:xfrm flipH="1">
            <a:off x="5076026" y="1840136"/>
            <a:ext cx="878606" cy="77094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BD3BEE0-C053-0E4C-B6C2-0FFDFC50E828}"/>
                  </a:ext>
                </a:extLst>
              </p:cNvPr>
              <p:cNvSpPr/>
              <p:nvPr/>
            </p:nvSpPr>
            <p:spPr>
              <a:xfrm>
                <a:off x="3195941" y="2993338"/>
                <a:ext cx="4658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BD3BEE0-C053-0E4C-B6C2-0FFDFC50E8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941" y="2993338"/>
                <a:ext cx="465832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A841626-1B9E-5F40-B9EB-4E260AE64E5C}"/>
                  </a:ext>
                </a:extLst>
              </p:cNvPr>
              <p:cNvSpPr/>
              <p:nvPr/>
            </p:nvSpPr>
            <p:spPr>
              <a:xfrm>
                <a:off x="4105527" y="1786312"/>
                <a:ext cx="652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A841626-1B9E-5F40-B9EB-4E260AE64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527" y="1786312"/>
                <a:ext cx="652743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FD4DDCB-BF50-4F40-B821-EDF082BC7EB8}"/>
                  </a:ext>
                </a:extLst>
              </p:cNvPr>
              <p:cNvSpPr/>
              <p:nvPr/>
            </p:nvSpPr>
            <p:spPr>
              <a:xfrm>
                <a:off x="4888622" y="2512888"/>
                <a:ext cx="4331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FD4DDCB-BF50-4F40-B821-EDF082BC7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622" y="2512888"/>
                <a:ext cx="433132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F3BDB4E-5041-E846-A96F-3DF36A42C4BB}"/>
                  </a:ext>
                </a:extLst>
              </p:cNvPr>
              <p:cNvSpPr/>
              <p:nvPr/>
            </p:nvSpPr>
            <p:spPr>
              <a:xfrm>
                <a:off x="5808750" y="1475515"/>
                <a:ext cx="475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F3BDB4E-5041-E846-A96F-3DF36A42C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750" y="1475515"/>
                <a:ext cx="475579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690074A-2D6E-B445-9206-7367DF9098D4}"/>
              </a:ext>
            </a:extLst>
          </p:cNvPr>
          <p:cNvCxnSpPr>
            <a:cxnSpLocks/>
          </p:cNvCxnSpPr>
          <p:nvPr/>
        </p:nvCxnSpPr>
        <p:spPr>
          <a:xfrm flipV="1">
            <a:off x="4311918" y="2096520"/>
            <a:ext cx="2326988" cy="4891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92E362D-EB77-E043-B168-71943FC3C754}"/>
              </a:ext>
            </a:extLst>
          </p:cNvPr>
          <p:cNvGrpSpPr/>
          <p:nvPr/>
        </p:nvGrpSpPr>
        <p:grpSpPr>
          <a:xfrm rot="21375274" flipV="1">
            <a:off x="6570294" y="1994372"/>
            <a:ext cx="82258" cy="112471"/>
            <a:chOff x="4449570" y="2221616"/>
            <a:chExt cx="276816" cy="27432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306ED97-EF07-A843-8E97-20DB9E6B23E7}"/>
                </a:ext>
              </a:extLst>
            </p:cNvPr>
            <p:cNvCxnSpPr/>
            <p:nvPr/>
          </p:nvCxnSpPr>
          <p:spPr>
            <a:xfrm flipH="1" flipV="1">
              <a:off x="4449570" y="2221616"/>
              <a:ext cx="0" cy="274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46117E0-445C-A446-8E62-D2ADC5B89EC6}"/>
                </a:ext>
              </a:extLst>
            </p:cNvPr>
            <p:cNvCxnSpPr/>
            <p:nvPr/>
          </p:nvCxnSpPr>
          <p:spPr>
            <a:xfrm flipH="1">
              <a:off x="4449919" y="2489048"/>
              <a:ext cx="276467" cy="19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F287155-B992-7445-AF4F-1F0FDA479F61}"/>
              </a:ext>
            </a:extLst>
          </p:cNvPr>
          <p:cNvGrpSpPr/>
          <p:nvPr/>
        </p:nvGrpSpPr>
        <p:grpSpPr>
          <a:xfrm flipV="1">
            <a:off x="6583786" y="2450183"/>
            <a:ext cx="82258" cy="112471"/>
            <a:chOff x="4449570" y="2221616"/>
            <a:chExt cx="276816" cy="27432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AD9F0EF-CB1F-CA4B-ABD4-1AA7E5F3F438}"/>
                </a:ext>
              </a:extLst>
            </p:cNvPr>
            <p:cNvCxnSpPr/>
            <p:nvPr/>
          </p:nvCxnSpPr>
          <p:spPr>
            <a:xfrm flipH="1" flipV="1">
              <a:off x="4449570" y="2221616"/>
              <a:ext cx="0" cy="274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E6640AD-0E7D-7344-8483-1E05C7A7B9B1}"/>
                </a:ext>
              </a:extLst>
            </p:cNvPr>
            <p:cNvCxnSpPr/>
            <p:nvPr/>
          </p:nvCxnSpPr>
          <p:spPr>
            <a:xfrm flipH="1">
              <a:off x="4449919" y="2489048"/>
              <a:ext cx="276467" cy="19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73F696A-D455-754F-AADD-C461B39336C1}"/>
              </a:ext>
            </a:extLst>
          </p:cNvPr>
          <p:cNvCxnSpPr>
            <a:cxnSpLocks/>
          </p:cNvCxnSpPr>
          <p:nvPr/>
        </p:nvCxnSpPr>
        <p:spPr>
          <a:xfrm flipV="1">
            <a:off x="5127830" y="2566608"/>
            <a:ext cx="1560107" cy="2760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8863BB5-24B4-A44E-9CA4-77E72F5C411C}"/>
                  </a:ext>
                </a:extLst>
              </p:cNvPr>
              <p:cNvSpPr/>
              <p:nvPr/>
            </p:nvSpPr>
            <p:spPr>
              <a:xfrm>
                <a:off x="3857255" y="4841929"/>
                <a:ext cx="4854149" cy="1008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⋁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surfaces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A717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solidFill>
                                        <a:srgbClr val="FA7173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A7173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339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solidFill>
                                        <a:srgbClr val="339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339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 dirty="0">
                                      <a:solidFill>
                                        <a:srgbClr val="3399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A717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solidFill>
                                        <a:srgbClr val="FA7173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A7173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FA717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i="1">
                                          <a:solidFill>
                                            <a:srgbClr val="FA717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A717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A717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FA717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A7173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i="1">
                              <a:latin typeface="Cambria Math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e>
                      </m:nary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A717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rgbClr val="FA7173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A7173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339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339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3399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A717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rgbClr val="FA7173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A7173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FA717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i="1">
                                      <a:solidFill>
                                        <a:srgbClr val="FA717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FA717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smtClean="0">
                                          <a:solidFill>
                                            <a:srgbClr val="FA717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A717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solidFill>
                                    <a:srgbClr val="FA7173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charset="0"/>
                        </a:rPr>
                        <m:t>&gt;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8863BB5-24B4-A44E-9CA4-77E72F5C4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255" y="4841929"/>
                <a:ext cx="4854149" cy="1008096"/>
              </a:xfrm>
              <a:prstGeom prst="rect">
                <a:avLst/>
              </a:prstGeom>
              <a:blipFill>
                <a:blip r:embed="rId9"/>
                <a:stretch>
                  <a:fillRect l="-10966" t="-90123" b="-139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1B8B26-57B7-474E-BDDA-8D0B352C650B}"/>
                  </a:ext>
                </a:extLst>
              </p:cNvPr>
              <p:cNvSpPr txBox="1"/>
              <p:nvPr/>
            </p:nvSpPr>
            <p:spPr>
              <a:xfrm>
                <a:off x="5525050" y="2773664"/>
                <a:ext cx="5673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Courier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1B8B26-57B7-474E-BDDA-8D0B352C6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050" y="2773664"/>
                <a:ext cx="567398" cy="276999"/>
              </a:xfrm>
              <a:prstGeom prst="rect">
                <a:avLst/>
              </a:prstGeom>
              <a:blipFill>
                <a:blip r:embed="rId1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168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CADC7DD-AF24-0946-A591-CCBF0A7ECC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Together: synthesize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through satisfiability over QF-LRA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CADC7DD-AF24-0946-A591-CCBF0A7EC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905" r="-11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ADD60-1986-ED47-87CE-ABFC9E9B00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9234" y="1722437"/>
                <a:ext cx="6611113" cy="463391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solidFill>
                          <a:srgbClr val="3399FF"/>
                        </a:solidFill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such that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000" i="1" dirty="0"/>
              </a:p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33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339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3399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srgbClr val="339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(0)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i="1" dirty="0"/>
              </a:p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⋀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⋀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⋁"/>
                                  <m:supHide m:val="on"/>
                                  <m:ctrlPr>
                                    <a:rPr lang="mr-I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A717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A717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FA717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solidFill>
                                                <a:srgbClr val="3399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solidFill>
                                                <a:srgbClr val="3399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solidFill>
                                                <a:srgbClr val="3399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i="1" dirty="0">
                                              <a:solidFill>
                                                <a:srgbClr val="3399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A717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A717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FA717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solidFill>
                                                <a:srgbClr val="FA717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US" sz="2000" i="1">
                                                  <a:solidFill>
                                                    <a:srgbClr val="FA7173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solidFill>
                                                        <a:srgbClr val="FA717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solidFill>
                                                        <a:srgbClr val="FA717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solidFill>
                                                        <a:srgbClr val="FA717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FA7173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&gt;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A717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A717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FA717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solidFill>
                                                <a:srgbClr val="3399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solidFill>
                                                <a:srgbClr val="3399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solidFill>
                                                <a:srgbClr val="3399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A717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A717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FA717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solidFill>
                                                <a:srgbClr val="FA7173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US" sz="2000" i="1">
                                                  <a:solidFill>
                                                    <a:srgbClr val="FA7173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solidFill>
                                                        <a:srgbClr val="FA717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solidFill>
                                                        <a:srgbClr val="FA717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solidFill>
                                                        <a:srgbClr val="FA7173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FA7173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&gt;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i="1" dirty="0"/>
              </a:p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⋁"/>
                          <m:supHide m:val="on"/>
                          <m:ctrlPr>
                            <a:rPr lang="mr-IN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/>
                        <m:e>
                          <m:nary>
                            <m:naryPr>
                              <m:chr m:val="⋀"/>
                              <m:supHide m:val="on"/>
                              <m:ctrlPr>
                                <a:rPr lang="mr-IN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rgbClr val="339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339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rgbClr val="339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0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000" i="1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# linear constraints </a:t>
                </a:r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grows linearly </a:t>
                </a: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as # surfaces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grows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ADD60-1986-ED47-87CE-ABFC9E9B00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234" y="1722437"/>
                <a:ext cx="6611113" cy="4633913"/>
              </a:xfrm>
              <a:blipFill>
                <a:blip r:embed="rId3"/>
                <a:stretch>
                  <a:fillRect l="-1344" t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34BD0-70CF-B04D-A009-50E6DF69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31444C7A-D5FA-D04B-8B8A-A5212E694E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5997" y="1249437"/>
            <a:ext cx="6418480" cy="477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774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717F-E60A-9843-8EC9-01CB35D8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A2418-1CDE-9E45-BFA6-93CCEDE2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14</a:t>
            </a:fld>
            <a:endParaRPr lang="en-US"/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19517956-1AA8-4247-9F94-494841FAA5AB}"/>
              </a:ext>
            </a:extLst>
          </p:cNvPr>
          <p:cNvSpPr/>
          <p:nvPr/>
        </p:nvSpPr>
        <p:spPr>
          <a:xfrm>
            <a:off x="8062577" y="1874838"/>
            <a:ext cx="3743261" cy="448151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Putting it all together</a:t>
            </a:r>
          </a:p>
        </p:txBody>
      </p:sp>
      <p:sp>
        <p:nvSpPr>
          <p:cNvPr id="5" name="Equal 4">
            <a:extLst>
              <a:ext uri="{FF2B5EF4-FFF2-40B4-BE49-F238E27FC236}">
                <a16:creationId xmlns:a16="http://schemas.microsoft.com/office/drawing/2014/main" id="{4E0EC932-0EAB-9F4E-B82B-2DE1CE9B336E}"/>
              </a:ext>
            </a:extLst>
          </p:cNvPr>
          <p:cNvSpPr/>
          <p:nvPr/>
        </p:nvSpPr>
        <p:spPr>
          <a:xfrm>
            <a:off x="7315097" y="3621360"/>
            <a:ext cx="757868" cy="914400"/>
          </a:xfrm>
          <a:prstGeom prst="mathEqual">
            <a:avLst/>
          </a:prstGeom>
          <a:solidFill>
            <a:srgbClr val="B6A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D8F4D625-8287-FB4A-9511-F4E7E6522B29}"/>
              </a:ext>
            </a:extLst>
          </p:cNvPr>
          <p:cNvGrpSpPr/>
          <p:nvPr/>
        </p:nvGrpSpPr>
        <p:grpSpPr>
          <a:xfrm>
            <a:off x="8159751" y="2811117"/>
            <a:ext cx="3543068" cy="2685249"/>
            <a:chOff x="386872" y="2840817"/>
            <a:chExt cx="3553560" cy="2693200"/>
          </a:xfrm>
        </p:grpSpPr>
        <p:pic>
          <p:nvPicPr>
            <p:cNvPr id="258" name="Picture 25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0FA51C5-F7DC-A14C-B3B7-DD4388A72E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6872" y="2840817"/>
              <a:ext cx="3553560" cy="2693200"/>
            </a:xfrm>
            <a:prstGeom prst="rect">
              <a:avLst/>
            </a:prstGeom>
          </p:spPr>
        </p:pic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2A9346F4-1E99-F74E-AD54-92BB6E24A006}"/>
                </a:ext>
              </a:extLst>
            </p:cNvPr>
            <p:cNvGrpSpPr/>
            <p:nvPr/>
          </p:nvGrpSpPr>
          <p:grpSpPr>
            <a:xfrm>
              <a:off x="581469" y="2969091"/>
              <a:ext cx="3299347" cy="2470626"/>
              <a:chOff x="602092" y="2978074"/>
              <a:chExt cx="3299346" cy="2470626"/>
            </a:xfrm>
          </p:grpSpPr>
          <p:sp>
            <p:nvSpPr>
              <p:cNvPr id="288" name="Rounded Rectangle 287">
                <a:extLst>
                  <a:ext uri="{FF2B5EF4-FFF2-40B4-BE49-F238E27FC236}">
                    <a16:creationId xmlns:a16="http://schemas.microsoft.com/office/drawing/2014/main" id="{47C6A0EB-BA26-764D-A709-F5E227A3EA32}"/>
                  </a:ext>
                </a:extLst>
              </p:cNvPr>
              <p:cNvSpPr/>
              <p:nvPr/>
            </p:nvSpPr>
            <p:spPr>
              <a:xfrm>
                <a:off x="1044406" y="3044089"/>
                <a:ext cx="84175" cy="983578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Rounded Rectangle 288">
                <a:extLst>
                  <a:ext uri="{FF2B5EF4-FFF2-40B4-BE49-F238E27FC236}">
                    <a16:creationId xmlns:a16="http://schemas.microsoft.com/office/drawing/2014/main" id="{872E7EB1-FEE9-C84A-8038-A733547F6D29}"/>
                  </a:ext>
                </a:extLst>
              </p:cNvPr>
              <p:cNvSpPr/>
              <p:nvPr/>
            </p:nvSpPr>
            <p:spPr>
              <a:xfrm>
                <a:off x="1439789" y="3039761"/>
                <a:ext cx="96200" cy="983579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ounded Rectangle 289">
                <a:extLst>
                  <a:ext uri="{FF2B5EF4-FFF2-40B4-BE49-F238E27FC236}">
                    <a16:creationId xmlns:a16="http://schemas.microsoft.com/office/drawing/2014/main" id="{35F8963B-CF78-644B-8CE7-21DE55693023}"/>
                  </a:ext>
                </a:extLst>
              </p:cNvPr>
              <p:cNvSpPr/>
              <p:nvPr/>
            </p:nvSpPr>
            <p:spPr>
              <a:xfrm>
                <a:off x="1846005" y="3040380"/>
                <a:ext cx="108225" cy="1805264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ounded Rectangle 290">
                <a:extLst>
                  <a:ext uri="{FF2B5EF4-FFF2-40B4-BE49-F238E27FC236}">
                    <a16:creationId xmlns:a16="http://schemas.microsoft.com/office/drawing/2014/main" id="{3DCAA911-45A8-5E4B-9E14-D28161FAFE3A}"/>
                  </a:ext>
                </a:extLst>
              </p:cNvPr>
              <p:cNvSpPr/>
              <p:nvPr/>
            </p:nvSpPr>
            <p:spPr>
              <a:xfrm>
                <a:off x="2249807" y="3827586"/>
                <a:ext cx="120250" cy="1027639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ounded Rectangle 291">
                <a:extLst>
                  <a:ext uri="{FF2B5EF4-FFF2-40B4-BE49-F238E27FC236}">
                    <a16:creationId xmlns:a16="http://schemas.microsoft.com/office/drawing/2014/main" id="{2CC21C4C-C98D-A840-8D41-5C518B2980E5}"/>
                  </a:ext>
                </a:extLst>
              </p:cNvPr>
              <p:cNvSpPr/>
              <p:nvPr/>
            </p:nvSpPr>
            <p:spPr>
              <a:xfrm>
                <a:off x="2683803" y="3827205"/>
                <a:ext cx="120250" cy="1526592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Rounded Rectangle 292">
                <a:extLst>
                  <a:ext uri="{FF2B5EF4-FFF2-40B4-BE49-F238E27FC236}">
                    <a16:creationId xmlns:a16="http://schemas.microsoft.com/office/drawing/2014/main" id="{30FC9408-C12B-8946-BE16-C43CF6D13EC1}"/>
                  </a:ext>
                </a:extLst>
              </p:cNvPr>
              <p:cNvSpPr/>
              <p:nvPr/>
            </p:nvSpPr>
            <p:spPr>
              <a:xfrm>
                <a:off x="3101099" y="3041886"/>
                <a:ext cx="126263" cy="2329559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Rounded Rectangle 293">
                <a:extLst>
                  <a:ext uri="{FF2B5EF4-FFF2-40B4-BE49-F238E27FC236}">
                    <a16:creationId xmlns:a16="http://schemas.microsoft.com/office/drawing/2014/main" id="{00C74383-F739-884B-847A-CF239C2A07ED}"/>
                  </a:ext>
                </a:extLst>
              </p:cNvPr>
              <p:cNvSpPr/>
              <p:nvPr/>
            </p:nvSpPr>
            <p:spPr>
              <a:xfrm>
                <a:off x="3392502" y="3466224"/>
                <a:ext cx="132275" cy="325841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ounded Rectangle 294">
                <a:extLst>
                  <a:ext uri="{FF2B5EF4-FFF2-40B4-BE49-F238E27FC236}">
                    <a16:creationId xmlns:a16="http://schemas.microsoft.com/office/drawing/2014/main" id="{2BCA065C-A4E4-2749-BD81-1105F5B0EECF}"/>
                  </a:ext>
                </a:extLst>
              </p:cNvPr>
              <p:cNvSpPr/>
              <p:nvPr/>
            </p:nvSpPr>
            <p:spPr>
              <a:xfrm>
                <a:off x="3760449" y="3746396"/>
                <a:ext cx="137160" cy="393234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Rounded Rectangle 295">
                <a:extLst>
                  <a:ext uri="{FF2B5EF4-FFF2-40B4-BE49-F238E27FC236}">
                    <a16:creationId xmlns:a16="http://schemas.microsoft.com/office/drawing/2014/main" id="{156D5C14-F4D1-3B44-B26F-D19FF664FD17}"/>
                  </a:ext>
                </a:extLst>
              </p:cNvPr>
              <p:cNvSpPr/>
              <p:nvPr/>
            </p:nvSpPr>
            <p:spPr>
              <a:xfrm>
                <a:off x="3394632" y="4102559"/>
                <a:ext cx="132427" cy="347472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Rounded Rectangle 296">
                <a:extLst>
                  <a:ext uri="{FF2B5EF4-FFF2-40B4-BE49-F238E27FC236}">
                    <a16:creationId xmlns:a16="http://schemas.microsoft.com/office/drawing/2014/main" id="{07C7EA79-3ABE-6A4B-BCCB-90E547964572}"/>
                  </a:ext>
                </a:extLst>
              </p:cNvPr>
              <p:cNvSpPr/>
              <p:nvPr/>
            </p:nvSpPr>
            <p:spPr>
              <a:xfrm>
                <a:off x="3769163" y="4385013"/>
                <a:ext cx="132275" cy="347472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ounded Rectangle 297">
                <a:extLst>
                  <a:ext uri="{FF2B5EF4-FFF2-40B4-BE49-F238E27FC236}">
                    <a16:creationId xmlns:a16="http://schemas.microsoft.com/office/drawing/2014/main" id="{65AFCCCB-581A-C740-9DD2-DBDCF616BE4F}"/>
                  </a:ext>
                </a:extLst>
              </p:cNvPr>
              <p:cNvSpPr/>
              <p:nvPr/>
            </p:nvSpPr>
            <p:spPr>
              <a:xfrm>
                <a:off x="3396321" y="4712383"/>
                <a:ext cx="132275" cy="347472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ounded Rectangle 298">
                <a:extLst>
                  <a:ext uri="{FF2B5EF4-FFF2-40B4-BE49-F238E27FC236}">
                    <a16:creationId xmlns:a16="http://schemas.microsoft.com/office/drawing/2014/main" id="{AFBB9D79-0015-9149-A794-C72A4534281F}"/>
                  </a:ext>
                </a:extLst>
              </p:cNvPr>
              <p:cNvSpPr/>
              <p:nvPr/>
            </p:nvSpPr>
            <p:spPr>
              <a:xfrm rot="16200000">
                <a:off x="822925" y="2799855"/>
                <a:ext cx="84175" cy="525841"/>
              </a:xfrm>
              <a:prstGeom prst="roundRect">
                <a:avLst>
                  <a:gd name="adj" fmla="val 48088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ounded Rectangle 299">
                <a:extLst>
                  <a:ext uri="{FF2B5EF4-FFF2-40B4-BE49-F238E27FC236}">
                    <a16:creationId xmlns:a16="http://schemas.microsoft.com/office/drawing/2014/main" id="{536248AF-74A6-FB46-932C-8BD15188C77A}"/>
                  </a:ext>
                </a:extLst>
              </p:cNvPr>
              <p:cNvSpPr/>
              <p:nvPr/>
            </p:nvSpPr>
            <p:spPr>
              <a:xfrm rot="16200000">
                <a:off x="1247719" y="3763221"/>
                <a:ext cx="84175" cy="492366"/>
              </a:xfrm>
              <a:prstGeom prst="roundRect">
                <a:avLst>
                  <a:gd name="adj" fmla="val 48088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ounded Rectangle 300">
                <a:extLst>
                  <a:ext uri="{FF2B5EF4-FFF2-40B4-BE49-F238E27FC236}">
                    <a16:creationId xmlns:a16="http://schemas.microsoft.com/office/drawing/2014/main" id="{23ADE7CB-FAD7-684A-82AA-9C08139AB0E8}"/>
                  </a:ext>
                </a:extLst>
              </p:cNvPr>
              <p:cNvSpPr/>
              <p:nvPr/>
            </p:nvSpPr>
            <p:spPr>
              <a:xfrm rot="16200000">
                <a:off x="1648402" y="2798037"/>
                <a:ext cx="96200" cy="515461"/>
              </a:xfrm>
              <a:prstGeom prst="roundRect">
                <a:avLst>
                  <a:gd name="adj" fmla="val 48088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ounded Rectangle 301">
                <a:extLst>
                  <a:ext uri="{FF2B5EF4-FFF2-40B4-BE49-F238E27FC236}">
                    <a16:creationId xmlns:a16="http://schemas.microsoft.com/office/drawing/2014/main" id="{F5BFA0C2-90F2-1947-A5D8-62C1730EE690}"/>
                  </a:ext>
                </a:extLst>
              </p:cNvPr>
              <p:cNvSpPr/>
              <p:nvPr/>
            </p:nvSpPr>
            <p:spPr>
              <a:xfrm rot="16200000">
                <a:off x="2054937" y="4582495"/>
                <a:ext cx="108225" cy="522019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ounded Rectangle 302">
                <a:extLst>
                  <a:ext uri="{FF2B5EF4-FFF2-40B4-BE49-F238E27FC236}">
                    <a16:creationId xmlns:a16="http://schemas.microsoft.com/office/drawing/2014/main" id="{1A90BE73-B3D7-C447-85E8-6FA57A720B61}"/>
                  </a:ext>
                </a:extLst>
              </p:cNvPr>
              <p:cNvSpPr/>
              <p:nvPr/>
            </p:nvSpPr>
            <p:spPr>
              <a:xfrm rot="16200000">
                <a:off x="2465964" y="3561199"/>
                <a:ext cx="120250" cy="555932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ounded Rectangle 303">
                <a:extLst>
                  <a:ext uri="{FF2B5EF4-FFF2-40B4-BE49-F238E27FC236}">
                    <a16:creationId xmlns:a16="http://schemas.microsoft.com/office/drawing/2014/main" id="{844DA9E2-D53D-BE47-A005-DAB035AB092E}"/>
                  </a:ext>
                </a:extLst>
              </p:cNvPr>
              <p:cNvSpPr/>
              <p:nvPr/>
            </p:nvSpPr>
            <p:spPr>
              <a:xfrm rot="16200000">
                <a:off x="2892451" y="5068843"/>
                <a:ext cx="126263" cy="543559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5" name="Rounded Rectangle 304">
                <a:extLst>
                  <a:ext uri="{FF2B5EF4-FFF2-40B4-BE49-F238E27FC236}">
                    <a16:creationId xmlns:a16="http://schemas.microsoft.com/office/drawing/2014/main" id="{CDD0E7B1-DC55-124B-AC80-CEB9BC6FC0E8}"/>
                  </a:ext>
                </a:extLst>
              </p:cNvPr>
              <p:cNvSpPr/>
              <p:nvPr/>
            </p:nvSpPr>
            <p:spPr>
              <a:xfrm rot="16200000">
                <a:off x="3407726" y="2669423"/>
                <a:ext cx="132275" cy="749578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ounded Rectangle 305">
                <a:extLst>
                  <a:ext uri="{FF2B5EF4-FFF2-40B4-BE49-F238E27FC236}">
                    <a16:creationId xmlns:a16="http://schemas.microsoft.com/office/drawing/2014/main" id="{B49E2A7D-3C03-754E-A0E0-A1F154C706C9}"/>
                  </a:ext>
                </a:extLst>
              </p:cNvPr>
              <p:cNvSpPr/>
              <p:nvPr/>
            </p:nvSpPr>
            <p:spPr>
              <a:xfrm rot="16200000">
                <a:off x="3582462" y="3238027"/>
                <a:ext cx="132275" cy="493510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ounded Rectangle 306">
                <a:extLst>
                  <a:ext uri="{FF2B5EF4-FFF2-40B4-BE49-F238E27FC236}">
                    <a16:creationId xmlns:a16="http://schemas.microsoft.com/office/drawing/2014/main" id="{222CF2AC-6D9C-5E49-9F65-1F8FD1E15B33}"/>
                  </a:ext>
                </a:extLst>
              </p:cNvPr>
              <p:cNvSpPr/>
              <p:nvPr/>
            </p:nvSpPr>
            <p:spPr>
              <a:xfrm rot="16200000">
                <a:off x="3573033" y="3544072"/>
                <a:ext cx="132275" cy="493939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ounded Rectangle 307">
                <a:extLst>
                  <a:ext uri="{FF2B5EF4-FFF2-40B4-BE49-F238E27FC236}">
                    <a16:creationId xmlns:a16="http://schemas.microsoft.com/office/drawing/2014/main" id="{03A5F553-677C-C644-A5F0-6148F4A0F420}"/>
                  </a:ext>
                </a:extLst>
              </p:cNvPr>
              <p:cNvSpPr/>
              <p:nvPr/>
            </p:nvSpPr>
            <p:spPr>
              <a:xfrm rot="16200000">
                <a:off x="3577133" y="3844501"/>
                <a:ext cx="135056" cy="501389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ounded Rectangle 308">
                <a:extLst>
                  <a:ext uri="{FF2B5EF4-FFF2-40B4-BE49-F238E27FC236}">
                    <a16:creationId xmlns:a16="http://schemas.microsoft.com/office/drawing/2014/main" id="{D856C23F-ECA1-FC4B-836B-76FEA9FBC137}"/>
                  </a:ext>
                </a:extLst>
              </p:cNvPr>
              <p:cNvSpPr/>
              <p:nvPr/>
            </p:nvSpPr>
            <p:spPr>
              <a:xfrm rot="16200000">
                <a:off x="3583301" y="4155306"/>
                <a:ext cx="132275" cy="478088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ounded Rectangle 309">
                <a:extLst>
                  <a:ext uri="{FF2B5EF4-FFF2-40B4-BE49-F238E27FC236}">
                    <a16:creationId xmlns:a16="http://schemas.microsoft.com/office/drawing/2014/main" id="{6439DD5B-6337-6D40-9B68-86EF2CA5F7D2}"/>
                  </a:ext>
                </a:extLst>
              </p:cNvPr>
              <p:cNvSpPr/>
              <p:nvPr/>
            </p:nvSpPr>
            <p:spPr>
              <a:xfrm rot="16200000">
                <a:off x="3581630" y="4449255"/>
                <a:ext cx="132275" cy="507340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ounded Rectangle 310">
                <a:extLst>
                  <a:ext uri="{FF2B5EF4-FFF2-40B4-BE49-F238E27FC236}">
                    <a16:creationId xmlns:a16="http://schemas.microsoft.com/office/drawing/2014/main" id="{324AED94-A524-744D-A38C-D59AE023227A}"/>
                  </a:ext>
                </a:extLst>
              </p:cNvPr>
              <p:cNvSpPr/>
              <p:nvPr/>
            </p:nvSpPr>
            <p:spPr>
              <a:xfrm rot="21117005">
                <a:off x="3742744" y="2981043"/>
                <a:ext cx="132275" cy="555738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ounded Rectangle 311">
                <a:extLst>
                  <a:ext uri="{FF2B5EF4-FFF2-40B4-BE49-F238E27FC236}">
                    <a16:creationId xmlns:a16="http://schemas.microsoft.com/office/drawing/2014/main" id="{78ECA3A7-1104-534A-A281-A68BF67D4020}"/>
                  </a:ext>
                </a:extLst>
              </p:cNvPr>
              <p:cNvSpPr/>
              <p:nvPr/>
            </p:nvSpPr>
            <p:spPr>
              <a:xfrm rot="20018948">
                <a:off x="3488344" y="4958852"/>
                <a:ext cx="132275" cy="489848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ounded Rectangle 312">
                <a:extLst>
                  <a:ext uri="{FF2B5EF4-FFF2-40B4-BE49-F238E27FC236}">
                    <a16:creationId xmlns:a16="http://schemas.microsoft.com/office/drawing/2014/main" id="{A85D8550-D744-C449-9BE2-C05B24F0AB99}"/>
                  </a:ext>
                </a:extLst>
              </p:cNvPr>
              <p:cNvSpPr/>
              <p:nvPr/>
            </p:nvSpPr>
            <p:spPr>
              <a:xfrm>
                <a:off x="606744" y="3013843"/>
                <a:ext cx="72150" cy="2385645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C8BFA9EA-BD1E-784D-81A6-3D76E2CDB6BE}"/>
                </a:ext>
              </a:extLst>
            </p:cNvPr>
            <p:cNvGrpSpPr/>
            <p:nvPr/>
          </p:nvGrpSpPr>
          <p:grpSpPr>
            <a:xfrm>
              <a:off x="611720" y="3032683"/>
              <a:ext cx="3231388" cy="2369820"/>
              <a:chOff x="632460" y="3040380"/>
              <a:chExt cx="3231388" cy="2369820"/>
            </a:xfrm>
          </p:grpSpPr>
          <p:cxnSp>
            <p:nvCxnSpPr>
              <p:cNvPr id="261" name="Straight Arrow Connector 260">
                <a:extLst>
                  <a:ext uri="{FF2B5EF4-FFF2-40B4-BE49-F238E27FC236}">
                    <a16:creationId xmlns:a16="http://schemas.microsoft.com/office/drawing/2014/main" id="{8DAE0D54-187B-5D42-B329-AEA327E5B6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080" y="3048000"/>
                <a:ext cx="0" cy="23012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5A00F3B0-AD31-A845-A8A8-31EC9E943C29}"/>
                  </a:ext>
                </a:extLst>
              </p:cNvPr>
              <p:cNvGrpSpPr/>
              <p:nvPr/>
            </p:nvGrpSpPr>
            <p:grpSpPr>
              <a:xfrm>
                <a:off x="632460" y="3040380"/>
                <a:ext cx="3231388" cy="2369820"/>
                <a:chOff x="632460" y="3040380"/>
                <a:chExt cx="3231388" cy="2369820"/>
              </a:xfrm>
            </p:grpSpPr>
            <p:cxnSp>
              <p:nvCxnSpPr>
                <p:cNvPr id="263" name="Straight Arrow Connector 262">
                  <a:extLst>
                    <a:ext uri="{FF2B5EF4-FFF2-40B4-BE49-F238E27FC236}">
                      <a16:creationId xmlns:a16="http://schemas.microsoft.com/office/drawing/2014/main" id="{0CA4358D-9750-4446-AF95-D690FB1B89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2460" y="3061490"/>
                  <a:ext cx="457200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Arrow Connector 263">
                  <a:extLst>
                    <a:ext uri="{FF2B5EF4-FFF2-40B4-BE49-F238E27FC236}">
                      <a16:creationId xmlns:a16="http://schemas.microsoft.com/office/drawing/2014/main" id="{735A40E5-0D73-0640-A322-23A427BC5A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9660" y="3048000"/>
                  <a:ext cx="0" cy="9601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Arrow Connector 264">
                  <a:extLst>
                    <a:ext uri="{FF2B5EF4-FFF2-40B4-BE49-F238E27FC236}">
                      <a16:creationId xmlns:a16="http://schemas.microsoft.com/office/drawing/2014/main" id="{C1E62393-9303-CB4F-A118-4C08739C13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9660" y="4001917"/>
                  <a:ext cx="39624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Arrow Connector 265">
                  <a:extLst>
                    <a:ext uri="{FF2B5EF4-FFF2-40B4-BE49-F238E27FC236}">
                      <a16:creationId xmlns:a16="http://schemas.microsoft.com/office/drawing/2014/main" id="{DD902D97-3B55-D348-9BBC-D80A0C6BE4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93520" y="3040380"/>
                  <a:ext cx="0" cy="9601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Arrow Connector 266">
                  <a:extLst>
                    <a:ext uri="{FF2B5EF4-FFF2-40B4-BE49-F238E27FC236}">
                      <a16:creationId xmlns:a16="http://schemas.microsoft.com/office/drawing/2014/main" id="{8FD19B1F-07B3-414F-BE43-84E77A4597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85900" y="3040380"/>
                  <a:ext cx="412649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Arrow Connector 267">
                  <a:extLst>
                    <a:ext uri="{FF2B5EF4-FFF2-40B4-BE49-F238E27FC236}">
                      <a16:creationId xmlns:a16="http://schemas.microsoft.com/office/drawing/2014/main" id="{77773C6B-BE41-E34C-8909-55723FB8A2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98549" y="3048000"/>
                  <a:ext cx="7620" cy="18059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Arrow Connector 268">
                  <a:extLst>
                    <a:ext uri="{FF2B5EF4-FFF2-40B4-BE49-F238E27FC236}">
                      <a16:creationId xmlns:a16="http://schemas.microsoft.com/office/drawing/2014/main" id="{71B901C0-3C50-1447-AC8E-7EBF3D41A4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06169" y="4833257"/>
                  <a:ext cx="405028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Arrow Connector 269">
                  <a:extLst>
                    <a:ext uri="{FF2B5EF4-FFF2-40B4-BE49-F238E27FC236}">
                      <a16:creationId xmlns:a16="http://schemas.microsoft.com/office/drawing/2014/main" id="{C606D142-BAAF-6F44-9AEC-1617AD8021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318817" y="3835105"/>
                  <a:ext cx="1" cy="102645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Arrow Connector 270">
                  <a:extLst>
                    <a:ext uri="{FF2B5EF4-FFF2-40B4-BE49-F238E27FC236}">
                      <a16:creationId xmlns:a16="http://schemas.microsoft.com/office/drawing/2014/main" id="{92C85A6B-A0D6-4640-A462-6946774321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8659" y="3835105"/>
                  <a:ext cx="42333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Arrow Connector 271">
                  <a:extLst>
                    <a:ext uri="{FF2B5EF4-FFF2-40B4-BE49-F238E27FC236}">
                      <a16:creationId xmlns:a16="http://schemas.microsoft.com/office/drawing/2014/main" id="{F7C8DA7E-753B-8D4E-BB19-47F4593345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3200" y="3835105"/>
                  <a:ext cx="0" cy="151413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Arrow Connector 272">
                  <a:extLst>
                    <a:ext uri="{FF2B5EF4-FFF2-40B4-BE49-F238E27FC236}">
                      <a16:creationId xmlns:a16="http://schemas.microsoft.com/office/drawing/2014/main" id="{966A7CCA-EC55-DE4F-A214-78A9E81D6C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51989" y="5349240"/>
                  <a:ext cx="40575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Arrow Connector 273">
                  <a:extLst>
                    <a:ext uri="{FF2B5EF4-FFF2-40B4-BE49-F238E27FC236}">
                      <a16:creationId xmlns:a16="http://schemas.microsoft.com/office/drawing/2014/main" id="{CBA00958-E2CE-3443-A37A-81C4B9D686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69920" y="3048000"/>
                  <a:ext cx="2337" cy="23012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Arrow Connector 274">
                  <a:extLst>
                    <a:ext uri="{FF2B5EF4-FFF2-40B4-BE49-F238E27FC236}">
                      <a16:creationId xmlns:a16="http://schemas.microsoft.com/office/drawing/2014/main" id="{E5EF3CF9-AB9D-0B4F-AB73-314BEB59D9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59458" y="3048000"/>
                  <a:ext cx="64124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Arrow Connector 275">
                  <a:extLst>
                    <a:ext uri="{FF2B5EF4-FFF2-40B4-BE49-F238E27FC236}">
                      <a16:creationId xmlns:a16="http://schemas.microsoft.com/office/drawing/2014/main" id="{8E7AD0C8-8648-C346-8512-D9C5730D9C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7510" y="3482340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Arrow Connector 276">
                  <a:extLst>
                    <a:ext uri="{FF2B5EF4-FFF2-40B4-BE49-F238E27FC236}">
                      <a16:creationId xmlns:a16="http://schemas.microsoft.com/office/drawing/2014/main" id="{6319ACB3-9599-184B-A2D8-5BABD66DE0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3784951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Arrow Connector 277">
                  <a:extLst>
                    <a:ext uri="{FF2B5EF4-FFF2-40B4-BE49-F238E27FC236}">
                      <a16:creationId xmlns:a16="http://schemas.microsoft.com/office/drawing/2014/main" id="{F9ED9924-2DD7-B443-B97D-D42AC5860E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409292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Arrow Connector 278">
                  <a:extLst>
                    <a:ext uri="{FF2B5EF4-FFF2-40B4-BE49-F238E27FC236}">
                      <a16:creationId xmlns:a16="http://schemas.microsoft.com/office/drawing/2014/main" id="{73A99B6E-50C5-8B40-A0CA-AF0CDC3ED7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7510" y="439605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Arrow Connector 279">
                  <a:extLst>
                    <a:ext uri="{FF2B5EF4-FFF2-40B4-BE49-F238E27FC236}">
                      <a16:creationId xmlns:a16="http://schemas.microsoft.com/office/drawing/2014/main" id="{BA67436B-EBA4-6E4A-8F7D-46BA6A16C2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470887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Arrow Connector 280">
                  <a:extLst>
                    <a:ext uri="{FF2B5EF4-FFF2-40B4-BE49-F238E27FC236}">
                      <a16:creationId xmlns:a16="http://schemas.microsoft.com/office/drawing/2014/main" id="{0DF4CC8A-A39F-8346-8437-B2E65D4C74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5638" y="3482340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Arrow Connector 281">
                  <a:extLst>
                    <a:ext uri="{FF2B5EF4-FFF2-40B4-BE49-F238E27FC236}">
                      <a16:creationId xmlns:a16="http://schemas.microsoft.com/office/drawing/2014/main" id="{1F2A2F41-2D79-3549-AAD3-5CDE50109A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52469" y="3788515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Arrow Connector 282">
                  <a:extLst>
                    <a:ext uri="{FF2B5EF4-FFF2-40B4-BE49-F238E27FC236}">
                      <a16:creationId xmlns:a16="http://schemas.microsoft.com/office/drawing/2014/main" id="{49390EF0-751A-5F44-9950-8A3F5DC86B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2202" y="4091126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Arrow Connector 283">
                  <a:extLst>
                    <a:ext uri="{FF2B5EF4-FFF2-40B4-BE49-F238E27FC236}">
                      <a16:creationId xmlns:a16="http://schemas.microsoft.com/office/drawing/2014/main" id="{7F9BB095-D8F8-FB44-AC72-D2F5C1A98C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49033" y="4404464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Arrow Connector 284">
                  <a:extLst>
                    <a:ext uri="{FF2B5EF4-FFF2-40B4-BE49-F238E27FC236}">
                      <a16:creationId xmlns:a16="http://schemas.microsoft.com/office/drawing/2014/main" id="{5287F6DE-C363-224A-A88B-90516C309F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2202" y="4710678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Arrow Connector 285">
                  <a:extLst>
                    <a:ext uri="{FF2B5EF4-FFF2-40B4-BE49-F238E27FC236}">
                      <a16:creationId xmlns:a16="http://schemas.microsoft.com/office/drawing/2014/main" id="{5E6561C6-4919-D04C-A319-815844410D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04055" y="3048000"/>
                  <a:ext cx="44712" cy="42897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Arrow Connector 286">
                  <a:extLst>
                    <a:ext uri="{FF2B5EF4-FFF2-40B4-BE49-F238E27FC236}">
                      <a16:creationId xmlns:a16="http://schemas.microsoft.com/office/drawing/2014/main" id="{A423F6FF-F7E6-6141-AC9C-3F1B2409AA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5867" y="5006642"/>
                  <a:ext cx="174750" cy="40355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14" name="Rounded Rectangle 313">
            <a:extLst>
              <a:ext uri="{FF2B5EF4-FFF2-40B4-BE49-F238E27FC236}">
                <a16:creationId xmlns:a16="http://schemas.microsoft.com/office/drawing/2014/main" id="{380A539B-F4B1-E245-84A1-74CF48CBC3C5}"/>
              </a:ext>
            </a:extLst>
          </p:cNvPr>
          <p:cNvSpPr/>
          <p:nvPr/>
        </p:nvSpPr>
        <p:spPr>
          <a:xfrm>
            <a:off x="386162" y="1879047"/>
            <a:ext cx="3827670" cy="448151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Reference path synthesis</a:t>
            </a:r>
          </a:p>
        </p:txBody>
      </p:sp>
      <p:sp>
        <p:nvSpPr>
          <p:cNvPr id="315" name="Rounded Rectangle 314">
            <a:extLst>
              <a:ext uri="{FF2B5EF4-FFF2-40B4-BE49-F238E27FC236}">
                <a16:creationId xmlns:a16="http://schemas.microsoft.com/office/drawing/2014/main" id="{E4FE30E5-A042-0E47-AD07-DF8EBDD34F66}"/>
              </a:ext>
            </a:extLst>
          </p:cNvPr>
          <p:cNvSpPr/>
          <p:nvPr/>
        </p:nvSpPr>
        <p:spPr>
          <a:xfrm>
            <a:off x="4845630" y="1874838"/>
            <a:ext cx="2508613" cy="448151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Tracking controller</a:t>
            </a:r>
          </a:p>
        </p:txBody>
      </p:sp>
      <p:sp>
        <p:nvSpPr>
          <p:cNvPr id="316" name="Plus 315">
            <a:extLst>
              <a:ext uri="{FF2B5EF4-FFF2-40B4-BE49-F238E27FC236}">
                <a16:creationId xmlns:a16="http://schemas.microsoft.com/office/drawing/2014/main" id="{C0D57393-7685-2743-8F4B-0F7F865C8633}"/>
              </a:ext>
            </a:extLst>
          </p:cNvPr>
          <p:cNvSpPr/>
          <p:nvPr/>
        </p:nvSpPr>
        <p:spPr>
          <a:xfrm>
            <a:off x="4178701" y="3639264"/>
            <a:ext cx="660767" cy="822840"/>
          </a:xfrm>
          <a:prstGeom prst="mathPlus">
            <a:avLst/>
          </a:prstGeom>
          <a:solidFill>
            <a:srgbClr val="B6A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D5161F7E-4B8D-4141-8ED7-8D5719016FC3}"/>
              </a:ext>
            </a:extLst>
          </p:cNvPr>
          <p:cNvGrpSpPr/>
          <p:nvPr/>
        </p:nvGrpSpPr>
        <p:grpSpPr>
          <a:xfrm>
            <a:off x="523217" y="2808072"/>
            <a:ext cx="3553559" cy="2693200"/>
            <a:chOff x="386872" y="2840817"/>
            <a:chExt cx="3553559" cy="2693200"/>
          </a:xfrm>
        </p:grpSpPr>
        <p:pic>
          <p:nvPicPr>
            <p:cNvPr id="318" name="Picture 31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D824E3A-139D-984A-A74D-B4B5B705E3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6872" y="2840817"/>
              <a:ext cx="3553559" cy="2693200"/>
            </a:xfrm>
            <a:prstGeom prst="rect">
              <a:avLst/>
            </a:prstGeom>
          </p:spPr>
        </p:pic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8A348E3E-36D8-0440-B7B3-2AEB022FF003}"/>
                </a:ext>
              </a:extLst>
            </p:cNvPr>
            <p:cNvGrpSpPr/>
            <p:nvPr/>
          </p:nvGrpSpPr>
          <p:grpSpPr>
            <a:xfrm>
              <a:off x="611720" y="3032683"/>
              <a:ext cx="3231388" cy="2369820"/>
              <a:chOff x="632460" y="3040380"/>
              <a:chExt cx="3231388" cy="2369820"/>
            </a:xfrm>
          </p:grpSpPr>
          <p:cxnSp>
            <p:nvCxnSpPr>
              <p:cNvPr id="320" name="Straight Arrow Connector 319">
                <a:extLst>
                  <a:ext uri="{FF2B5EF4-FFF2-40B4-BE49-F238E27FC236}">
                    <a16:creationId xmlns:a16="http://schemas.microsoft.com/office/drawing/2014/main" id="{54C9BA8D-C031-1147-8986-95F8C4E6B0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080" y="3048000"/>
                <a:ext cx="0" cy="23012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AE31EA7B-FB8D-764E-9E70-54F9D6D698B6}"/>
                  </a:ext>
                </a:extLst>
              </p:cNvPr>
              <p:cNvGrpSpPr/>
              <p:nvPr/>
            </p:nvGrpSpPr>
            <p:grpSpPr>
              <a:xfrm>
                <a:off x="632460" y="3040380"/>
                <a:ext cx="3231388" cy="2369820"/>
                <a:chOff x="632460" y="3040380"/>
                <a:chExt cx="3231388" cy="2369820"/>
              </a:xfrm>
            </p:grpSpPr>
            <p:cxnSp>
              <p:nvCxnSpPr>
                <p:cNvPr id="322" name="Straight Arrow Connector 321">
                  <a:extLst>
                    <a:ext uri="{FF2B5EF4-FFF2-40B4-BE49-F238E27FC236}">
                      <a16:creationId xmlns:a16="http://schemas.microsoft.com/office/drawing/2014/main" id="{0EA79666-4F78-5342-8448-EA94E78018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2460" y="3061490"/>
                  <a:ext cx="457200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Arrow Connector 322">
                  <a:extLst>
                    <a:ext uri="{FF2B5EF4-FFF2-40B4-BE49-F238E27FC236}">
                      <a16:creationId xmlns:a16="http://schemas.microsoft.com/office/drawing/2014/main" id="{DD4AE02A-8C7B-EF42-821B-E4A3972F03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9660" y="3048000"/>
                  <a:ext cx="0" cy="9601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Arrow Connector 323">
                  <a:extLst>
                    <a:ext uri="{FF2B5EF4-FFF2-40B4-BE49-F238E27FC236}">
                      <a16:creationId xmlns:a16="http://schemas.microsoft.com/office/drawing/2014/main" id="{230DA2BB-88D4-084A-9C37-257EFD5B11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9660" y="4001917"/>
                  <a:ext cx="39624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Arrow Connector 324">
                  <a:extLst>
                    <a:ext uri="{FF2B5EF4-FFF2-40B4-BE49-F238E27FC236}">
                      <a16:creationId xmlns:a16="http://schemas.microsoft.com/office/drawing/2014/main" id="{711B2405-51F3-494F-A3AA-DC7A5DB56A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93520" y="3040380"/>
                  <a:ext cx="0" cy="9601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Arrow Connector 325">
                  <a:extLst>
                    <a:ext uri="{FF2B5EF4-FFF2-40B4-BE49-F238E27FC236}">
                      <a16:creationId xmlns:a16="http://schemas.microsoft.com/office/drawing/2014/main" id="{C8154AD4-B002-5249-8D3D-9A9599AC94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85900" y="3040380"/>
                  <a:ext cx="412649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Arrow Connector 326">
                  <a:extLst>
                    <a:ext uri="{FF2B5EF4-FFF2-40B4-BE49-F238E27FC236}">
                      <a16:creationId xmlns:a16="http://schemas.microsoft.com/office/drawing/2014/main" id="{149FD935-3BA0-D844-A892-5D070231C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98549" y="3048000"/>
                  <a:ext cx="7620" cy="18059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Arrow Connector 327">
                  <a:extLst>
                    <a:ext uri="{FF2B5EF4-FFF2-40B4-BE49-F238E27FC236}">
                      <a16:creationId xmlns:a16="http://schemas.microsoft.com/office/drawing/2014/main" id="{8FECB8CE-844C-074D-818E-3CB2408EA0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06169" y="4833257"/>
                  <a:ext cx="405028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Arrow Connector 328">
                  <a:extLst>
                    <a:ext uri="{FF2B5EF4-FFF2-40B4-BE49-F238E27FC236}">
                      <a16:creationId xmlns:a16="http://schemas.microsoft.com/office/drawing/2014/main" id="{813A6F6C-03B2-C844-9B89-E8B8E7726B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318817" y="3835105"/>
                  <a:ext cx="1" cy="102645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Arrow Connector 329">
                  <a:extLst>
                    <a:ext uri="{FF2B5EF4-FFF2-40B4-BE49-F238E27FC236}">
                      <a16:creationId xmlns:a16="http://schemas.microsoft.com/office/drawing/2014/main" id="{9EF49B0F-5B3A-2746-B3F7-3C3E939EF4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8659" y="3835105"/>
                  <a:ext cx="42333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Arrow Connector 330">
                  <a:extLst>
                    <a:ext uri="{FF2B5EF4-FFF2-40B4-BE49-F238E27FC236}">
                      <a16:creationId xmlns:a16="http://schemas.microsoft.com/office/drawing/2014/main" id="{A6D56BC6-863C-8643-9ECA-36DC0E64A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3200" y="3835105"/>
                  <a:ext cx="0" cy="151413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Arrow Connector 331">
                  <a:extLst>
                    <a:ext uri="{FF2B5EF4-FFF2-40B4-BE49-F238E27FC236}">
                      <a16:creationId xmlns:a16="http://schemas.microsoft.com/office/drawing/2014/main" id="{3E895DB6-3E16-DA42-9C66-86A4014D6C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51989" y="5349240"/>
                  <a:ext cx="40575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Arrow Connector 332">
                  <a:extLst>
                    <a:ext uri="{FF2B5EF4-FFF2-40B4-BE49-F238E27FC236}">
                      <a16:creationId xmlns:a16="http://schemas.microsoft.com/office/drawing/2014/main" id="{420E1F6D-4DED-9949-ABCF-42A252DE4D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69920" y="3048000"/>
                  <a:ext cx="2337" cy="23012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Arrow Connector 333">
                  <a:extLst>
                    <a:ext uri="{FF2B5EF4-FFF2-40B4-BE49-F238E27FC236}">
                      <a16:creationId xmlns:a16="http://schemas.microsoft.com/office/drawing/2014/main" id="{891FD304-9F37-0447-A395-0DE01D2053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59458" y="3048000"/>
                  <a:ext cx="64124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Arrow Connector 334">
                  <a:extLst>
                    <a:ext uri="{FF2B5EF4-FFF2-40B4-BE49-F238E27FC236}">
                      <a16:creationId xmlns:a16="http://schemas.microsoft.com/office/drawing/2014/main" id="{99573C74-B02B-DA4B-B568-F235C1911A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7510" y="3482340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Arrow Connector 335">
                  <a:extLst>
                    <a:ext uri="{FF2B5EF4-FFF2-40B4-BE49-F238E27FC236}">
                      <a16:creationId xmlns:a16="http://schemas.microsoft.com/office/drawing/2014/main" id="{F230666D-F44C-9C49-B413-023208473D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3784951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Arrow Connector 336">
                  <a:extLst>
                    <a:ext uri="{FF2B5EF4-FFF2-40B4-BE49-F238E27FC236}">
                      <a16:creationId xmlns:a16="http://schemas.microsoft.com/office/drawing/2014/main" id="{BAF496A9-D69D-1E47-9317-4C5E442F00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409292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Arrow Connector 337">
                  <a:extLst>
                    <a:ext uri="{FF2B5EF4-FFF2-40B4-BE49-F238E27FC236}">
                      <a16:creationId xmlns:a16="http://schemas.microsoft.com/office/drawing/2014/main" id="{F1CD5A99-5DEA-DC4C-8F07-93253838DF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7510" y="439605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Arrow Connector 338">
                  <a:extLst>
                    <a:ext uri="{FF2B5EF4-FFF2-40B4-BE49-F238E27FC236}">
                      <a16:creationId xmlns:a16="http://schemas.microsoft.com/office/drawing/2014/main" id="{AD6157D7-7C80-F84B-81D9-C6E6E9F11B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470887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Arrow Connector 339">
                  <a:extLst>
                    <a:ext uri="{FF2B5EF4-FFF2-40B4-BE49-F238E27FC236}">
                      <a16:creationId xmlns:a16="http://schemas.microsoft.com/office/drawing/2014/main" id="{EC7B3E64-3B31-5D44-BD9E-38FEE336A6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5638" y="3482340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Arrow Connector 340">
                  <a:extLst>
                    <a:ext uri="{FF2B5EF4-FFF2-40B4-BE49-F238E27FC236}">
                      <a16:creationId xmlns:a16="http://schemas.microsoft.com/office/drawing/2014/main" id="{DC61D93D-2B95-3E4B-8E2A-3F6B2F0C82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52469" y="3788515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Arrow Connector 341">
                  <a:extLst>
                    <a:ext uri="{FF2B5EF4-FFF2-40B4-BE49-F238E27FC236}">
                      <a16:creationId xmlns:a16="http://schemas.microsoft.com/office/drawing/2014/main" id="{3FEC87FD-0BE9-D648-86A7-6F6AA82D3B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2202" y="4091126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Arrow Connector 342">
                  <a:extLst>
                    <a:ext uri="{FF2B5EF4-FFF2-40B4-BE49-F238E27FC236}">
                      <a16:creationId xmlns:a16="http://schemas.microsoft.com/office/drawing/2014/main" id="{8428ED28-41C8-E04E-BDB7-303905700B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49033" y="4404464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Arrow Connector 343">
                  <a:extLst>
                    <a:ext uri="{FF2B5EF4-FFF2-40B4-BE49-F238E27FC236}">
                      <a16:creationId xmlns:a16="http://schemas.microsoft.com/office/drawing/2014/main" id="{EA387BD7-08FC-5C47-91F7-A59B17220A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2202" y="4710678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Arrow Connector 344">
                  <a:extLst>
                    <a:ext uri="{FF2B5EF4-FFF2-40B4-BE49-F238E27FC236}">
                      <a16:creationId xmlns:a16="http://schemas.microsoft.com/office/drawing/2014/main" id="{3C4D37DA-FA39-8947-8E39-B1AE115F49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04055" y="3048000"/>
                  <a:ext cx="44712" cy="42897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Arrow Connector 345">
                  <a:extLst>
                    <a:ext uri="{FF2B5EF4-FFF2-40B4-BE49-F238E27FC236}">
                      <a16:creationId xmlns:a16="http://schemas.microsoft.com/office/drawing/2014/main" id="{6FB12F3D-3EC3-1946-B261-AA0404EA66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5867" y="5006642"/>
                  <a:ext cx="174750" cy="40355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22066FE1-979C-1042-BB01-F21CFB9FE9BB}"/>
              </a:ext>
            </a:extLst>
          </p:cNvPr>
          <p:cNvGrpSpPr/>
          <p:nvPr/>
        </p:nvGrpSpPr>
        <p:grpSpPr>
          <a:xfrm>
            <a:off x="4788499" y="2876780"/>
            <a:ext cx="2290500" cy="2779824"/>
            <a:chOff x="4788499" y="2876780"/>
            <a:chExt cx="2290500" cy="2779824"/>
          </a:xfrm>
        </p:grpSpPr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50B6584B-0CFB-6A40-8126-87D4D80CE5FA}"/>
                </a:ext>
              </a:extLst>
            </p:cNvPr>
            <p:cNvGrpSpPr/>
            <p:nvPr/>
          </p:nvGrpSpPr>
          <p:grpSpPr>
            <a:xfrm>
              <a:off x="4788499" y="2876780"/>
              <a:ext cx="2290500" cy="2692229"/>
              <a:chOff x="4788499" y="2876780"/>
              <a:chExt cx="2290500" cy="2692229"/>
            </a:xfrm>
          </p:grpSpPr>
          <p:sp>
            <p:nvSpPr>
              <p:cNvPr id="357" name="Rounded Rectangle 356">
                <a:extLst>
                  <a:ext uri="{FF2B5EF4-FFF2-40B4-BE49-F238E27FC236}">
                    <a16:creationId xmlns:a16="http://schemas.microsoft.com/office/drawing/2014/main" id="{EEBCE940-768A-3B40-B20B-8670CB703988}"/>
                  </a:ext>
                </a:extLst>
              </p:cNvPr>
              <p:cNvSpPr/>
              <p:nvPr/>
            </p:nvSpPr>
            <p:spPr>
              <a:xfrm rot="14603330">
                <a:off x="5531277" y="4188228"/>
                <a:ext cx="638003" cy="2123559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ounded Rectangle 357">
                <a:extLst>
                  <a:ext uri="{FF2B5EF4-FFF2-40B4-BE49-F238E27FC236}">
                    <a16:creationId xmlns:a16="http://schemas.microsoft.com/office/drawing/2014/main" id="{405337CD-4741-E54F-9E91-910DC98F21B6}"/>
                  </a:ext>
                </a:extLst>
              </p:cNvPr>
              <p:cNvSpPr/>
              <p:nvPr/>
            </p:nvSpPr>
            <p:spPr>
              <a:xfrm rot="930090">
                <a:off x="6165020" y="2876780"/>
                <a:ext cx="913979" cy="2399325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201990F4-EB52-D34E-8585-4DD13ABB1C2A}"/>
                </a:ext>
              </a:extLst>
            </p:cNvPr>
            <p:cNvGrpSpPr/>
            <p:nvPr/>
          </p:nvGrpSpPr>
          <p:grpSpPr>
            <a:xfrm>
              <a:off x="5100029" y="3222047"/>
              <a:ext cx="1754448" cy="2389130"/>
              <a:chOff x="5100029" y="3222047"/>
              <a:chExt cx="1754448" cy="2389130"/>
            </a:xfrm>
          </p:grpSpPr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E48C88F2-8770-884C-A541-6290546924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0029" y="4972847"/>
                <a:ext cx="1216922" cy="63833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B5183744-31C8-604C-9A0B-A7D2687F17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16951" y="3222047"/>
                <a:ext cx="537526" cy="1744153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E997BB8F-3DB1-4847-8C24-461489F20383}"/>
                </a:ext>
              </a:extLst>
            </p:cNvPr>
            <p:cNvSpPr/>
            <p:nvPr/>
          </p:nvSpPr>
          <p:spPr>
            <a:xfrm>
              <a:off x="5064369" y="3315956"/>
              <a:ext cx="1899139" cy="2100106"/>
            </a:xfrm>
            <a:custGeom>
              <a:avLst/>
              <a:gdLst>
                <a:gd name="connsiteX0" fmla="*/ 0 w 1899139"/>
                <a:gd name="connsiteY0" fmla="*/ 2100106 h 2100106"/>
                <a:gd name="connsiteX1" fmla="*/ 472273 w 1899139"/>
                <a:gd name="connsiteY1" fmla="*/ 1848897 h 2100106"/>
                <a:gd name="connsiteX2" fmla="*/ 984739 w 1899139"/>
                <a:gd name="connsiteY2" fmla="*/ 1708220 h 2100106"/>
                <a:gd name="connsiteX3" fmla="*/ 1426866 w 1899139"/>
                <a:gd name="connsiteY3" fmla="*/ 1678075 h 2100106"/>
                <a:gd name="connsiteX4" fmla="*/ 1668027 w 1899139"/>
                <a:gd name="connsiteY4" fmla="*/ 1235947 h 2100106"/>
                <a:gd name="connsiteX5" fmla="*/ 1858945 w 1899139"/>
                <a:gd name="connsiteY5" fmla="*/ 673240 h 2100106"/>
                <a:gd name="connsiteX6" fmla="*/ 1899139 w 1899139"/>
                <a:gd name="connsiteY6" fmla="*/ 0 h 210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139" h="2100106">
                  <a:moveTo>
                    <a:pt x="0" y="2100106"/>
                  </a:moveTo>
                  <a:cubicBezTo>
                    <a:pt x="154075" y="2007158"/>
                    <a:pt x="308150" y="1914211"/>
                    <a:pt x="472273" y="1848897"/>
                  </a:cubicBezTo>
                  <a:cubicBezTo>
                    <a:pt x="636396" y="1783583"/>
                    <a:pt x="825640" y="1736690"/>
                    <a:pt x="984739" y="1708220"/>
                  </a:cubicBezTo>
                  <a:cubicBezTo>
                    <a:pt x="1143838" y="1679750"/>
                    <a:pt x="1312985" y="1756787"/>
                    <a:pt x="1426866" y="1678075"/>
                  </a:cubicBezTo>
                  <a:cubicBezTo>
                    <a:pt x="1540747" y="1599363"/>
                    <a:pt x="1596014" y="1403419"/>
                    <a:pt x="1668027" y="1235947"/>
                  </a:cubicBezTo>
                  <a:cubicBezTo>
                    <a:pt x="1740040" y="1068475"/>
                    <a:pt x="1820426" y="879231"/>
                    <a:pt x="1858945" y="673240"/>
                  </a:cubicBezTo>
                  <a:cubicBezTo>
                    <a:pt x="1897464" y="467249"/>
                    <a:pt x="1898301" y="233624"/>
                    <a:pt x="1899139" y="0"/>
                  </a:cubicBezTo>
                </a:path>
              </a:pathLst>
            </a:custGeom>
            <a:noFill/>
            <a:ln w="28575">
              <a:solidFill>
                <a:schemeClr val="bg2">
                  <a:lumMod val="25000"/>
                </a:schemeClr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1" name="Straight Arrow Connector 350">
              <a:extLst>
                <a:ext uri="{FF2B5EF4-FFF2-40B4-BE49-F238E27FC236}">
                  <a16:creationId xmlns:a16="http://schemas.microsoft.com/office/drawing/2014/main" id="{77A59C4F-2E5D-6941-B595-EEFCDEBB2DB0}"/>
                </a:ext>
              </a:extLst>
            </p:cNvPr>
            <p:cNvCxnSpPr>
              <a:cxnSpLocks/>
              <a:stCxn id="358" idx="1"/>
            </p:cNvCxnSpPr>
            <p:nvPr/>
          </p:nvCxnSpPr>
          <p:spPr>
            <a:xfrm>
              <a:off x="6181644" y="3954306"/>
              <a:ext cx="404070" cy="1352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Arrow Connector 351">
              <a:extLst>
                <a:ext uri="{FF2B5EF4-FFF2-40B4-BE49-F238E27FC236}">
                  <a16:creationId xmlns:a16="http://schemas.microsoft.com/office/drawing/2014/main" id="{27F30296-35EA-9C42-A8CE-27A60E64D2C5}"/>
                </a:ext>
              </a:extLst>
            </p:cNvPr>
            <p:cNvCxnSpPr>
              <a:cxnSpLocks/>
              <a:endCxn id="357" idx="1"/>
            </p:cNvCxnSpPr>
            <p:nvPr/>
          </p:nvCxnSpPr>
          <p:spPr>
            <a:xfrm>
              <a:off x="5850278" y="5223994"/>
              <a:ext cx="142892" cy="31122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29724958-5ABB-AB40-894C-44E8BFA408D8}"/>
                    </a:ext>
                  </a:extLst>
                </p:cNvPr>
                <p:cNvSpPr txBox="1"/>
                <p:nvPr/>
              </p:nvSpPr>
              <p:spPr>
                <a:xfrm>
                  <a:off x="6267153" y="3656802"/>
                  <a:ext cx="3301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latin typeface="Courier" pitchFamily="2" charset="0"/>
                  </a:endParaRPr>
                </a:p>
              </p:txBody>
            </p:sp>
          </mc:Choice>
          <mc:Fallback xmlns=""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29724958-5ABB-AB40-894C-44E8BFA40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153" y="3656802"/>
                  <a:ext cx="330155" cy="276999"/>
                </a:xfrm>
                <a:prstGeom prst="rect">
                  <a:avLst/>
                </a:prstGeom>
                <a:blipFill>
                  <a:blip r:embed="rId5"/>
                  <a:stretch>
                    <a:fillRect t="-454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CA84C6DA-2548-C244-96A6-C1999F091938}"/>
                    </a:ext>
                  </a:extLst>
                </p:cNvPr>
                <p:cNvSpPr txBox="1"/>
                <p:nvPr/>
              </p:nvSpPr>
              <p:spPr>
                <a:xfrm>
                  <a:off x="5432004" y="5379605"/>
                  <a:ext cx="5529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latin typeface="Courier" pitchFamily="2" charset="0"/>
                  </a:endParaRPr>
                </a:p>
              </p:txBody>
            </p:sp>
          </mc:Choice>
          <mc:Fallback xmlns=""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CA84C6DA-2548-C244-96A6-C1999F0919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004" y="5379605"/>
                  <a:ext cx="55297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273" t="-454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098279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042421-D18A-0045-824B-C042C2B1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tracking error for given tracking controller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29DBFA-BA4B-9D46-8DBA-3F4CFF9EE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9234" y="1543050"/>
                <a:ext cx="7075421" cy="463391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000" dirty="0"/>
                  <a:t>We want to design a tracking controller such that the actual trajectory is contained within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of the reference trajectory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Tracking error: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2000" dirty="0"/>
                  <a:t> </a:t>
                </a:r>
                <a:r>
                  <a:rPr lang="en-US" sz="2000" dirty="0"/>
                  <a:t>with dynamics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000" dirty="0"/>
                  <a:t>How to find bounds on the tracking error?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System Font Regular"/>
                  <a:buChar char="-"/>
                </a:pPr>
                <a:r>
                  <a:rPr lang="en-US" sz="2000" dirty="0"/>
                  <a:t>Use Lyapunov functions of the error dynamics</a:t>
                </a:r>
                <a:r>
                  <a:rPr lang="en-US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System Font Regular"/>
                  <a:buChar char="-"/>
                </a:pPr>
                <a:r>
                  <a:rPr lang="en-US" sz="2000" dirty="0"/>
                  <a:t>Key challenge: compute tracking errors even when waypoints change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29DBFA-BA4B-9D46-8DBA-3F4CFF9EE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234" y="1543050"/>
                <a:ext cx="7075421" cy="4633913"/>
              </a:xfrm>
              <a:blipFill>
                <a:blip r:embed="rId2"/>
                <a:stretch>
                  <a:fillRect l="-896" t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F1214-EF2E-224A-9842-8888BCCA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7ED7B8D-1EAF-1B48-9824-F7C352DB451E}"/>
              </a:ext>
            </a:extLst>
          </p:cNvPr>
          <p:cNvGrpSpPr/>
          <p:nvPr/>
        </p:nvGrpSpPr>
        <p:grpSpPr>
          <a:xfrm>
            <a:off x="6510115" y="953090"/>
            <a:ext cx="4843685" cy="4951819"/>
            <a:chOff x="4788499" y="2807629"/>
            <a:chExt cx="2259139" cy="2761380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CBBBD25C-336B-3440-B9D8-50031434D732}"/>
                </a:ext>
              </a:extLst>
            </p:cNvPr>
            <p:cNvSpPr/>
            <p:nvPr/>
          </p:nvSpPr>
          <p:spPr>
            <a:xfrm rot="14603330">
              <a:off x="5531277" y="4188228"/>
              <a:ext cx="638003" cy="2123559"/>
            </a:xfrm>
            <a:prstGeom prst="roundRect">
              <a:avLst>
                <a:gd name="adj" fmla="val 50000"/>
              </a:avLst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2433EA3B-DB19-FF44-9D8D-6FEB53B2E73D}"/>
                </a:ext>
              </a:extLst>
            </p:cNvPr>
            <p:cNvSpPr/>
            <p:nvPr/>
          </p:nvSpPr>
          <p:spPr>
            <a:xfrm rot="930090">
              <a:off x="6358880" y="2807629"/>
              <a:ext cx="688758" cy="2399325"/>
            </a:xfrm>
            <a:prstGeom prst="roundRect">
              <a:avLst>
                <a:gd name="adj" fmla="val 50000"/>
              </a:avLst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C5443A4-4D33-E244-9D1E-C82AC4D0BEEB}"/>
              </a:ext>
            </a:extLst>
          </p:cNvPr>
          <p:cNvGrpSpPr/>
          <p:nvPr/>
        </p:nvGrpSpPr>
        <p:grpSpPr>
          <a:xfrm>
            <a:off x="7174574" y="1569562"/>
            <a:ext cx="3846580" cy="4598807"/>
            <a:chOff x="5264637" y="3170057"/>
            <a:chExt cx="1794080" cy="2564523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2FD8A96-8B03-3F45-AA3D-F28A575699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4637" y="4916032"/>
              <a:ext cx="1358016" cy="818548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F21BA82-E9A1-374A-907B-81C21827F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2653" y="3170057"/>
              <a:ext cx="436064" cy="1750804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Freeform 52">
            <a:extLst>
              <a:ext uri="{FF2B5EF4-FFF2-40B4-BE49-F238E27FC236}">
                <a16:creationId xmlns:a16="http://schemas.microsoft.com/office/drawing/2014/main" id="{03171F31-6145-A449-9863-0198CF654E94}"/>
              </a:ext>
            </a:extLst>
          </p:cNvPr>
          <p:cNvSpPr/>
          <p:nvPr/>
        </p:nvSpPr>
        <p:spPr>
          <a:xfrm>
            <a:off x="7007176" y="1671695"/>
            <a:ext cx="4253948" cy="4227444"/>
          </a:xfrm>
          <a:custGeom>
            <a:avLst/>
            <a:gdLst>
              <a:gd name="connsiteX0" fmla="*/ 0 w 4253948"/>
              <a:gd name="connsiteY0" fmla="*/ 4227444 h 4227444"/>
              <a:gd name="connsiteX1" fmla="*/ 861392 w 4253948"/>
              <a:gd name="connsiteY1" fmla="*/ 3737113 h 4227444"/>
              <a:gd name="connsiteX2" fmla="*/ 1934818 w 4253948"/>
              <a:gd name="connsiteY2" fmla="*/ 3352800 h 4227444"/>
              <a:gd name="connsiteX3" fmla="*/ 3048000 w 4253948"/>
              <a:gd name="connsiteY3" fmla="*/ 3207026 h 4227444"/>
              <a:gd name="connsiteX4" fmla="*/ 4002157 w 4253948"/>
              <a:gd name="connsiteY4" fmla="*/ 2438400 h 4227444"/>
              <a:gd name="connsiteX5" fmla="*/ 4253948 w 4253948"/>
              <a:gd name="connsiteY5" fmla="*/ 0 h 4227444"/>
              <a:gd name="connsiteX6" fmla="*/ 4253948 w 4253948"/>
              <a:gd name="connsiteY6" fmla="*/ 0 h 422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3948" h="4227444">
                <a:moveTo>
                  <a:pt x="0" y="4227444"/>
                </a:moveTo>
                <a:cubicBezTo>
                  <a:pt x="269461" y="4055165"/>
                  <a:pt x="538922" y="3882887"/>
                  <a:pt x="861392" y="3737113"/>
                </a:cubicBezTo>
                <a:cubicBezTo>
                  <a:pt x="1183862" y="3591339"/>
                  <a:pt x="1570383" y="3441148"/>
                  <a:pt x="1934818" y="3352800"/>
                </a:cubicBezTo>
                <a:cubicBezTo>
                  <a:pt x="2299253" y="3264452"/>
                  <a:pt x="2703444" y="3359426"/>
                  <a:pt x="3048000" y="3207026"/>
                </a:cubicBezTo>
                <a:cubicBezTo>
                  <a:pt x="3392556" y="3054626"/>
                  <a:pt x="3801166" y="2972904"/>
                  <a:pt x="4002157" y="2438400"/>
                </a:cubicBezTo>
                <a:cubicBezTo>
                  <a:pt x="4203148" y="1903896"/>
                  <a:pt x="4253948" y="0"/>
                  <a:pt x="4253948" y="0"/>
                </a:cubicBezTo>
                <a:lnTo>
                  <a:pt x="4253948" y="0"/>
                </a:ln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3984476-4EE6-A147-A843-FAC2E30CBA37}"/>
                  </a:ext>
                </a:extLst>
              </p:cNvPr>
              <p:cNvSpPr txBox="1"/>
              <p:nvPr/>
            </p:nvSpPr>
            <p:spPr>
              <a:xfrm>
                <a:off x="10431327" y="3899989"/>
                <a:ext cx="553037" cy="254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ourier" pitchFamily="2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3984476-4EE6-A147-A843-FAC2E30CB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327" y="3899989"/>
                <a:ext cx="553037" cy="254866"/>
              </a:xfrm>
              <a:prstGeom prst="rect">
                <a:avLst/>
              </a:prstGeom>
              <a:blipFill>
                <a:blip r:embed="rId3"/>
                <a:stretch>
                  <a:fillRect t="-4762" r="-4444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3314E9F-1CE4-0E44-9603-3D390BD43351}"/>
              </a:ext>
            </a:extLst>
          </p:cNvPr>
          <p:cNvCxnSpPr>
            <a:cxnSpLocks/>
          </p:cNvCxnSpPr>
          <p:nvPr/>
        </p:nvCxnSpPr>
        <p:spPr>
          <a:xfrm>
            <a:off x="10270311" y="4129471"/>
            <a:ext cx="646165" cy="18918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C86EFCC-538B-2A41-B552-D210B3CEFCBA}"/>
              </a:ext>
            </a:extLst>
          </p:cNvPr>
          <p:cNvCxnSpPr>
            <a:cxnSpLocks/>
          </p:cNvCxnSpPr>
          <p:nvPr/>
        </p:nvCxnSpPr>
        <p:spPr>
          <a:xfrm>
            <a:off x="9054524" y="4557462"/>
            <a:ext cx="274450" cy="56729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1903CB1-D349-B545-9D07-79307DA02A9E}"/>
                  </a:ext>
                </a:extLst>
              </p:cNvPr>
              <p:cNvSpPr txBox="1"/>
              <p:nvPr/>
            </p:nvSpPr>
            <p:spPr>
              <a:xfrm>
                <a:off x="9212362" y="4513339"/>
                <a:ext cx="33015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Courier" pitchFamily="2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1903CB1-D349-B545-9D07-79307DA02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362" y="4513339"/>
                <a:ext cx="330155" cy="276999"/>
              </a:xfrm>
              <a:prstGeom prst="rect">
                <a:avLst/>
              </a:prstGeom>
              <a:blipFill>
                <a:blip r:embed="rId4"/>
                <a:stretch>
                  <a:fillRect l="-22222" r="-3703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93A40F6-F1BB-9A48-98BE-35EFB1D4C0B9}"/>
              </a:ext>
            </a:extLst>
          </p:cNvPr>
          <p:cNvCxnSpPr>
            <a:cxnSpLocks/>
          </p:cNvCxnSpPr>
          <p:nvPr/>
        </p:nvCxnSpPr>
        <p:spPr>
          <a:xfrm>
            <a:off x="10003215" y="2645649"/>
            <a:ext cx="632645" cy="19945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F09550B-AD40-5941-8199-2BDB17C9FDDD}"/>
                  </a:ext>
                </a:extLst>
              </p:cNvPr>
              <p:cNvSpPr txBox="1"/>
              <p:nvPr/>
            </p:nvSpPr>
            <p:spPr>
              <a:xfrm>
                <a:off x="10150745" y="2377486"/>
                <a:ext cx="33015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Courier" pitchFamily="2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F09550B-AD40-5941-8199-2BDB17C9F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745" y="2377486"/>
                <a:ext cx="330155" cy="276999"/>
              </a:xfrm>
              <a:prstGeom prst="rect">
                <a:avLst/>
              </a:prstGeom>
              <a:blipFill>
                <a:blip r:embed="rId5"/>
                <a:stretch>
                  <a:fillRect l="-370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F9F8CFA-3C9C-3E46-ADA4-EC0ADE7390EE}"/>
                  </a:ext>
                </a:extLst>
              </p:cNvPr>
              <p:cNvSpPr/>
              <p:nvPr/>
            </p:nvSpPr>
            <p:spPr>
              <a:xfrm>
                <a:off x="6475111" y="5434442"/>
                <a:ext cx="8477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F9F8CFA-3C9C-3E46-ADA4-EC0ADE739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111" y="5434442"/>
                <a:ext cx="847713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8CE36CC-7A80-3E44-B6B3-F417B18B2B84}"/>
                  </a:ext>
                </a:extLst>
              </p:cNvPr>
              <p:cNvSpPr/>
              <p:nvPr/>
            </p:nvSpPr>
            <p:spPr>
              <a:xfrm>
                <a:off x="11182216" y="1627009"/>
                <a:ext cx="8477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8CE36CC-7A80-3E44-B6B3-F417B18B2B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216" y="1627009"/>
                <a:ext cx="847713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8566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042421-D18A-0045-824B-C042C2B1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tracking error for given tracking controller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29DBFA-BA4B-9D46-8DBA-3F4CFF9EE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9236" y="1543050"/>
                <a:ext cx="7075420" cy="463391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000" dirty="0"/>
                  <a:t>Using Lyapunov functions, we can easily compute the bounds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sz="2000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Lemma: </a:t>
                </a:r>
                <a:r>
                  <a:rPr lang="en-US" sz="2000" dirty="0"/>
                  <a:t>The tracking error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can be bounded by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 err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≥1, ∀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 dirty="0" err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err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 dirty="0" err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&gt; 1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0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is the bound on the initial error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are the time points of concatenation</a:t>
                </a:r>
                <a:endParaRPr lang="en-US" sz="2000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Lemma: </a:t>
                </a:r>
                <a:r>
                  <a:rPr lang="en-US" sz="2000" dirty="0"/>
                  <a:t>The trajectories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are contained within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rad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29DBFA-BA4B-9D46-8DBA-3F4CFF9EE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236" y="1543050"/>
                <a:ext cx="7075420" cy="4633913"/>
              </a:xfrm>
              <a:blipFill>
                <a:blip r:embed="rId2"/>
                <a:stretch>
                  <a:fillRect l="-896" t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F1214-EF2E-224A-9842-8888BCCA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C1032B-CCC2-BE4D-931F-AF6067AFF08C}"/>
              </a:ext>
            </a:extLst>
          </p:cNvPr>
          <p:cNvGrpSpPr/>
          <p:nvPr/>
        </p:nvGrpSpPr>
        <p:grpSpPr>
          <a:xfrm>
            <a:off x="6510115" y="953090"/>
            <a:ext cx="4843685" cy="4951819"/>
            <a:chOff x="4788499" y="2807629"/>
            <a:chExt cx="2259139" cy="2761380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7CC5036B-10AD-CC48-AF4D-7EEE75709174}"/>
                </a:ext>
              </a:extLst>
            </p:cNvPr>
            <p:cNvSpPr/>
            <p:nvPr/>
          </p:nvSpPr>
          <p:spPr>
            <a:xfrm rot="14603330">
              <a:off x="5531277" y="4188228"/>
              <a:ext cx="638003" cy="2123559"/>
            </a:xfrm>
            <a:prstGeom prst="roundRect">
              <a:avLst>
                <a:gd name="adj" fmla="val 50000"/>
              </a:avLst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7F13EA9-6F76-E547-993C-FB2807D6AEE1}"/>
                </a:ext>
              </a:extLst>
            </p:cNvPr>
            <p:cNvSpPr/>
            <p:nvPr/>
          </p:nvSpPr>
          <p:spPr>
            <a:xfrm rot="930090">
              <a:off x="6358880" y="2807629"/>
              <a:ext cx="688758" cy="2399325"/>
            </a:xfrm>
            <a:prstGeom prst="roundRect">
              <a:avLst>
                <a:gd name="adj" fmla="val 50000"/>
              </a:avLst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833978-ED01-2846-BF3D-D6B328F11B67}"/>
              </a:ext>
            </a:extLst>
          </p:cNvPr>
          <p:cNvGrpSpPr/>
          <p:nvPr/>
        </p:nvGrpSpPr>
        <p:grpSpPr>
          <a:xfrm>
            <a:off x="7174574" y="1569562"/>
            <a:ext cx="3846580" cy="4598807"/>
            <a:chOff x="5264637" y="3170057"/>
            <a:chExt cx="1794080" cy="256452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65D50A-B679-4E4A-839E-52097B71C6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4637" y="4916032"/>
              <a:ext cx="1358016" cy="818548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E6401D1-B2FC-D749-9B2A-2F1DE893CF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2653" y="3170057"/>
              <a:ext cx="436064" cy="1750804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61FF634C-0E73-DD4C-A788-148AE6B0F723}"/>
              </a:ext>
            </a:extLst>
          </p:cNvPr>
          <p:cNvSpPr/>
          <p:nvPr/>
        </p:nvSpPr>
        <p:spPr>
          <a:xfrm>
            <a:off x="7007176" y="1671695"/>
            <a:ext cx="4253948" cy="4227444"/>
          </a:xfrm>
          <a:custGeom>
            <a:avLst/>
            <a:gdLst>
              <a:gd name="connsiteX0" fmla="*/ 0 w 4253948"/>
              <a:gd name="connsiteY0" fmla="*/ 4227444 h 4227444"/>
              <a:gd name="connsiteX1" fmla="*/ 861392 w 4253948"/>
              <a:gd name="connsiteY1" fmla="*/ 3737113 h 4227444"/>
              <a:gd name="connsiteX2" fmla="*/ 1934818 w 4253948"/>
              <a:gd name="connsiteY2" fmla="*/ 3352800 h 4227444"/>
              <a:gd name="connsiteX3" fmla="*/ 3048000 w 4253948"/>
              <a:gd name="connsiteY3" fmla="*/ 3207026 h 4227444"/>
              <a:gd name="connsiteX4" fmla="*/ 4002157 w 4253948"/>
              <a:gd name="connsiteY4" fmla="*/ 2438400 h 4227444"/>
              <a:gd name="connsiteX5" fmla="*/ 4253948 w 4253948"/>
              <a:gd name="connsiteY5" fmla="*/ 0 h 4227444"/>
              <a:gd name="connsiteX6" fmla="*/ 4253948 w 4253948"/>
              <a:gd name="connsiteY6" fmla="*/ 0 h 422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3948" h="4227444">
                <a:moveTo>
                  <a:pt x="0" y="4227444"/>
                </a:moveTo>
                <a:cubicBezTo>
                  <a:pt x="269461" y="4055165"/>
                  <a:pt x="538922" y="3882887"/>
                  <a:pt x="861392" y="3737113"/>
                </a:cubicBezTo>
                <a:cubicBezTo>
                  <a:pt x="1183862" y="3591339"/>
                  <a:pt x="1570383" y="3441148"/>
                  <a:pt x="1934818" y="3352800"/>
                </a:cubicBezTo>
                <a:cubicBezTo>
                  <a:pt x="2299253" y="3264452"/>
                  <a:pt x="2703444" y="3359426"/>
                  <a:pt x="3048000" y="3207026"/>
                </a:cubicBezTo>
                <a:cubicBezTo>
                  <a:pt x="3392556" y="3054626"/>
                  <a:pt x="3801166" y="2972904"/>
                  <a:pt x="4002157" y="2438400"/>
                </a:cubicBezTo>
                <a:cubicBezTo>
                  <a:pt x="4203148" y="1903896"/>
                  <a:pt x="4253948" y="0"/>
                  <a:pt x="4253948" y="0"/>
                </a:cubicBezTo>
                <a:lnTo>
                  <a:pt x="4253948" y="0"/>
                </a:ln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C64F5E-C32C-F94E-8818-37677A40546A}"/>
                  </a:ext>
                </a:extLst>
              </p:cNvPr>
              <p:cNvSpPr txBox="1"/>
              <p:nvPr/>
            </p:nvSpPr>
            <p:spPr>
              <a:xfrm>
                <a:off x="10431327" y="3899989"/>
                <a:ext cx="553037" cy="254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ourier" pitchFamily="2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C64F5E-C32C-F94E-8818-37677A405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327" y="3899989"/>
                <a:ext cx="553037" cy="254866"/>
              </a:xfrm>
              <a:prstGeom prst="rect">
                <a:avLst/>
              </a:prstGeom>
              <a:blipFill>
                <a:blip r:embed="rId3"/>
                <a:stretch>
                  <a:fillRect t="-4762" r="-4444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2ABF503-4054-034B-90AB-D958392CEEE0}"/>
              </a:ext>
            </a:extLst>
          </p:cNvPr>
          <p:cNvCxnSpPr>
            <a:cxnSpLocks/>
          </p:cNvCxnSpPr>
          <p:nvPr/>
        </p:nvCxnSpPr>
        <p:spPr>
          <a:xfrm>
            <a:off x="10270311" y="4129471"/>
            <a:ext cx="646165" cy="18918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2A51C8D-E6E8-F741-8611-87CF9E03B1F9}"/>
              </a:ext>
            </a:extLst>
          </p:cNvPr>
          <p:cNvCxnSpPr>
            <a:cxnSpLocks/>
          </p:cNvCxnSpPr>
          <p:nvPr/>
        </p:nvCxnSpPr>
        <p:spPr>
          <a:xfrm>
            <a:off x="9054524" y="4557462"/>
            <a:ext cx="274450" cy="56729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F03BFF-7ACD-5B4D-90B4-13B455C59B51}"/>
                  </a:ext>
                </a:extLst>
              </p:cNvPr>
              <p:cNvSpPr txBox="1"/>
              <p:nvPr/>
            </p:nvSpPr>
            <p:spPr>
              <a:xfrm>
                <a:off x="9212362" y="4513339"/>
                <a:ext cx="33015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Courier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F03BFF-7ACD-5B4D-90B4-13B455C59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362" y="4513339"/>
                <a:ext cx="330155" cy="276999"/>
              </a:xfrm>
              <a:prstGeom prst="rect">
                <a:avLst/>
              </a:prstGeom>
              <a:blipFill>
                <a:blip r:embed="rId4"/>
                <a:stretch>
                  <a:fillRect l="-22222" r="-3703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361FB7F-32F6-AA4B-8B0B-3437990634BC}"/>
              </a:ext>
            </a:extLst>
          </p:cNvPr>
          <p:cNvCxnSpPr>
            <a:cxnSpLocks/>
          </p:cNvCxnSpPr>
          <p:nvPr/>
        </p:nvCxnSpPr>
        <p:spPr>
          <a:xfrm>
            <a:off x="10003215" y="2645649"/>
            <a:ext cx="632645" cy="19945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2AD69B0-EA8A-5D44-B480-5E28B029C9D7}"/>
                  </a:ext>
                </a:extLst>
              </p:cNvPr>
              <p:cNvSpPr txBox="1"/>
              <p:nvPr/>
            </p:nvSpPr>
            <p:spPr>
              <a:xfrm>
                <a:off x="10150745" y="2377486"/>
                <a:ext cx="33015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Courier" pitchFamily="2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2AD69B0-EA8A-5D44-B480-5E28B029C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745" y="2377486"/>
                <a:ext cx="330155" cy="276999"/>
              </a:xfrm>
              <a:prstGeom prst="rect">
                <a:avLst/>
              </a:prstGeom>
              <a:blipFill>
                <a:blip r:embed="rId5"/>
                <a:stretch>
                  <a:fillRect l="-370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A8DC1F3-5CF0-D740-BFCE-9E70D4D8A020}"/>
                  </a:ext>
                </a:extLst>
              </p:cNvPr>
              <p:cNvSpPr/>
              <p:nvPr/>
            </p:nvSpPr>
            <p:spPr>
              <a:xfrm>
                <a:off x="6475111" y="5434442"/>
                <a:ext cx="8477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A8DC1F3-5CF0-D740-BFCE-9E70D4D8A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111" y="5434442"/>
                <a:ext cx="847713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10584E9-61D4-9442-8F5E-CB6DFED3DB77}"/>
                  </a:ext>
                </a:extLst>
              </p:cNvPr>
              <p:cNvSpPr/>
              <p:nvPr/>
            </p:nvSpPr>
            <p:spPr>
              <a:xfrm>
                <a:off x="11182216" y="1627009"/>
                <a:ext cx="8477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10584E9-61D4-9442-8F5E-CB6DFED3D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216" y="1627009"/>
                <a:ext cx="847713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4021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717F-E60A-9843-8EC9-01CB35D8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A2418-1CDE-9E45-BFA6-93CCEDE2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17</a:t>
            </a:fld>
            <a:endParaRPr lang="en-US"/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19517956-1AA8-4247-9F94-494841FAA5AB}"/>
              </a:ext>
            </a:extLst>
          </p:cNvPr>
          <p:cNvSpPr/>
          <p:nvPr/>
        </p:nvSpPr>
        <p:spPr>
          <a:xfrm>
            <a:off x="8062577" y="1874838"/>
            <a:ext cx="3743261" cy="448151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Putting it all together</a:t>
            </a:r>
          </a:p>
        </p:txBody>
      </p:sp>
      <p:sp>
        <p:nvSpPr>
          <p:cNvPr id="5" name="Equal 4">
            <a:extLst>
              <a:ext uri="{FF2B5EF4-FFF2-40B4-BE49-F238E27FC236}">
                <a16:creationId xmlns:a16="http://schemas.microsoft.com/office/drawing/2014/main" id="{4E0EC932-0EAB-9F4E-B82B-2DE1CE9B336E}"/>
              </a:ext>
            </a:extLst>
          </p:cNvPr>
          <p:cNvSpPr/>
          <p:nvPr/>
        </p:nvSpPr>
        <p:spPr>
          <a:xfrm>
            <a:off x="7315097" y="3621360"/>
            <a:ext cx="757868" cy="914400"/>
          </a:xfrm>
          <a:prstGeom prst="mathEqual">
            <a:avLst/>
          </a:prstGeom>
          <a:solidFill>
            <a:srgbClr val="B6A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D8F4D625-8287-FB4A-9511-F4E7E6522B29}"/>
              </a:ext>
            </a:extLst>
          </p:cNvPr>
          <p:cNvGrpSpPr/>
          <p:nvPr/>
        </p:nvGrpSpPr>
        <p:grpSpPr>
          <a:xfrm>
            <a:off x="8159751" y="2811117"/>
            <a:ext cx="3543068" cy="2685249"/>
            <a:chOff x="386872" y="2840817"/>
            <a:chExt cx="3553560" cy="2693200"/>
          </a:xfrm>
        </p:grpSpPr>
        <p:pic>
          <p:nvPicPr>
            <p:cNvPr id="258" name="Picture 25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0FA51C5-F7DC-A14C-B3B7-DD4388A72E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6872" y="2840817"/>
              <a:ext cx="3553560" cy="2693200"/>
            </a:xfrm>
            <a:prstGeom prst="rect">
              <a:avLst/>
            </a:prstGeom>
          </p:spPr>
        </p:pic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2A9346F4-1E99-F74E-AD54-92BB6E24A006}"/>
                </a:ext>
              </a:extLst>
            </p:cNvPr>
            <p:cNvGrpSpPr/>
            <p:nvPr/>
          </p:nvGrpSpPr>
          <p:grpSpPr>
            <a:xfrm>
              <a:off x="581469" y="2969091"/>
              <a:ext cx="3299347" cy="2470626"/>
              <a:chOff x="602092" y="2978074"/>
              <a:chExt cx="3299346" cy="2470626"/>
            </a:xfrm>
          </p:grpSpPr>
          <p:sp>
            <p:nvSpPr>
              <p:cNvPr id="288" name="Rounded Rectangle 287">
                <a:extLst>
                  <a:ext uri="{FF2B5EF4-FFF2-40B4-BE49-F238E27FC236}">
                    <a16:creationId xmlns:a16="http://schemas.microsoft.com/office/drawing/2014/main" id="{47C6A0EB-BA26-764D-A709-F5E227A3EA32}"/>
                  </a:ext>
                </a:extLst>
              </p:cNvPr>
              <p:cNvSpPr/>
              <p:nvPr/>
            </p:nvSpPr>
            <p:spPr>
              <a:xfrm>
                <a:off x="1044406" y="3044089"/>
                <a:ext cx="84175" cy="983578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Rounded Rectangle 288">
                <a:extLst>
                  <a:ext uri="{FF2B5EF4-FFF2-40B4-BE49-F238E27FC236}">
                    <a16:creationId xmlns:a16="http://schemas.microsoft.com/office/drawing/2014/main" id="{872E7EB1-FEE9-C84A-8038-A733547F6D29}"/>
                  </a:ext>
                </a:extLst>
              </p:cNvPr>
              <p:cNvSpPr/>
              <p:nvPr/>
            </p:nvSpPr>
            <p:spPr>
              <a:xfrm>
                <a:off x="1439789" y="3039761"/>
                <a:ext cx="96200" cy="983579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ounded Rectangle 289">
                <a:extLst>
                  <a:ext uri="{FF2B5EF4-FFF2-40B4-BE49-F238E27FC236}">
                    <a16:creationId xmlns:a16="http://schemas.microsoft.com/office/drawing/2014/main" id="{35F8963B-CF78-644B-8CE7-21DE55693023}"/>
                  </a:ext>
                </a:extLst>
              </p:cNvPr>
              <p:cNvSpPr/>
              <p:nvPr/>
            </p:nvSpPr>
            <p:spPr>
              <a:xfrm>
                <a:off x="1846005" y="3040380"/>
                <a:ext cx="108225" cy="1805264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ounded Rectangle 290">
                <a:extLst>
                  <a:ext uri="{FF2B5EF4-FFF2-40B4-BE49-F238E27FC236}">
                    <a16:creationId xmlns:a16="http://schemas.microsoft.com/office/drawing/2014/main" id="{3DCAA911-45A8-5E4B-9E14-D28161FAFE3A}"/>
                  </a:ext>
                </a:extLst>
              </p:cNvPr>
              <p:cNvSpPr/>
              <p:nvPr/>
            </p:nvSpPr>
            <p:spPr>
              <a:xfrm>
                <a:off x="2249807" y="3827586"/>
                <a:ext cx="120250" cy="1027639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ounded Rectangle 291">
                <a:extLst>
                  <a:ext uri="{FF2B5EF4-FFF2-40B4-BE49-F238E27FC236}">
                    <a16:creationId xmlns:a16="http://schemas.microsoft.com/office/drawing/2014/main" id="{2CC21C4C-C98D-A840-8D41-5C518B2980E5}"/>
                  </a:ext>
                </a:extLst>
              </p:cNvPr>
              <p:cNvSpPr/>
              <p:nvPr/>
            </p:nvSpPr>
            <p:spPr>
              <a:xfrm>
                <a:off x="2683803" y="3827205"/>
                <a:ext cx="120250" cy="1526592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Rounded Rectangle 292">
                <a:extLst>
                  <a:ext uri="{FF2B5EF4-FFF2-40B4-BE49-F238E27FC236}">
                    <a16:creationId xmlns:a16="http://schemas.microsoft.com/office/drawing/2014/main" id="{30FC9408-C12B-8946-BE16-C43CF6D13EC1}"/>
                  </a:ext>
                </a:extLst>
              </p:cNvPr>
              <p:cNvSpPr/>
              <p:nvPr/>
            </p:nvSpPr>
            <p:spPr>
              <a:xfrm>
                <a:off x="3101099" y="3041886"/>
                <a:ext cx="126263" cy="2329559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Rounded Rectangle 293">
                <a:extLst>
                  <a:ext uri="{FF2B5EF4-FFF2-40B4-BE49-F238E27FC236}">
                    <a16:creationId xmlns:a16="http://schemas.microsoft.com/office/drawing/2014/main" id="{00C74383-F739-884B-847A-CF239C2A07ED}"/>
                  </a:ext>
                </a:extLst>
              </p:cNvPr>
              <p:cNvSpPr/>
              <p:nvPr/>
            </p:nvSpPr>
            <p:spPr>
              <a:xfrm>
                <a:off x="3392502" y="3466224"/>
                <a:ext cx="132275" cy="325841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ounded Rectangle 294">
                <a:extLst>
                  <a:ext uri="{FF2B5EF4-FFF2-40B4-BE49-F238E27FC236}">
                    <a16:creationId xmlns:a16="http://schemas.microsoft.com/office/drawing/2014/main" id="{2BCA065C-A4E4-2749-BD81-1105F5B0EECF}"/>
                  </a:ext>
                </a:extLst>
              </p:cNvPr>
              <p:cNvSpPr/>
              <p:nvPr/>
            </p:nvSpPr>
            <p:spPr>
              <a:xfrm>
                <a:off x="3760449" y="3746396"/>
                <a:ext cx="137160" cy="393234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Rounded Rectangle 295">
                <a:extLst>
                  <a:ext uri="{FF2B5EF4-FFF2-40B4-BE49-F238E27FC236}">
                    <a16:creationId xmlns:a16="http://schemas.microsoft.com/office/drawing/2014/main" id="{156D5C14-F4D1-3B44-B26F-D19FF664FD17}"/>
                  </a:ext>
                </a:extLst>
              </p:cNvPr>
              <p:cNvSpPr/>
              <p:nvPr/>
            </p:nvSpPr>
            <p:spPr>
              <a:xfrm>
                <a:off x="3394632" y="4102559"/>
                <a:ext cx="132427" cy="347472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Rounded Rectangle 296">
                <a:extLst>
                  <a:ext uri="{FF2B5EF4-FFF2-40B4-BE49-F238E27FC236}">
                    <a16:creationId xmlns:a16="http://schemas.microsoft.com/office/drawing/2014/main" id="{07C7EA79-3ABE-6A4B-BCCB-90E547964572}"/>
                  </a:ext>
                </a:extLst>
              </p:cNvPr>
              <p:cNvSpPr/>
              <p:nvPr/>
            </p:nvSpPr>
            <p:spPr>
              <a:xfrm>
                <a:off x="3769163" y="4385013"/>
                <a:ext cx="132275" cy="347472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ounded Rectangle 297">
                <a:extLst>
                  <a:ext uri="{FF2B5EF4-FFF2-40B4-BE49-F238E27FC236}">
                    <a16:creationId xmlns:a16="http://schemas.microsoft.com/office/drawing/2014/main" id="{65AFCCCB-581A-C740-9DD2-DBDCF616BE4F}"/>
                  </a:ext>
                </a:extLst>
              </p:cNvPr>
              <p:cNvSpPr/>
              <p:nvPr/>
            </p:nvSpPr>
            <p:spPr>
              <a:xfrm>
                <a:off x="3396321" y="4712383"/>
                <a:ext cx="132275" cy="347472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ounded Rectangle 298">
                <a:extLst>
                  <a:ext uri="{FF2B5EF4-FFF2-40B4-BE49-F238E27FC236}">
                    <a16:creationId xmlns:a16="http://schemas.microsoft.com/office/drawing/2014/main" id="{AFBB9D79-0015-9149-A794-C72A4534281F}"/>
                  </a:ext>
                </a:extLst>
              </p:cNvPr>
              <p:cNvSpPr/>
              <p:nvPr/>
            </p:nvSpPr>
            <p:spPr>
              <a:xfrm rot="16200000">
                <a:off x="822925" y="2799855"/>
                <a:ext cx="84175" cy="525841"/>
              </a:xfrm>
              <a:prstGeom prst="roundRect">
                <a:avLst>
                  <a:gd name="adj" fmla="val 48088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ounded Rectangle 299">
                <a:extLst>
                  <a:ext uri="{FF2B5EF4-FFF2-40B4-BE49-F238E27FC236}">
                    <a16:creationId xmlns:a16="http://schemas.microsoft.com/office/drawing/2014/main" id="{536248AF-74A6-FB46-932C-8BD15188C77A}"/>
                  </a:ext>
                </a:extLst>
              </p:cNvPr>
              <p:cNvSpPr/>
              <p:nvPr/>
            </p:nvSpPr>
            <p:spPr>
              <a:xfrm rot="16200000">
                <a:off x="1247719" y="3763221"/>
                <a:ext cx="84175" cy="492366"/>
              </a:xfrm>
              <a:prstGeom prst="roundRect">
                <a:avLst>
                  <a:gd name="adj" fmla="val 48088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ounded Rectangle 300">
                <a:extLst>
                  <a:ext uri="{FF2B5EF4-FFF2-40B4-BE49-F238E27FC236}">
                    <a16:creationId xmlns:a16="http://schemas.microsoft.com/office/drawing/2014/main" id="{23ADE7CB-FAD7-684A-82AA-9C08139AB0E8}"/>
                  </a:ext>
                </a:extLst>
              </p:cNvPr>
              <p:cNvSpPr/>
              <p:nvPr/>
            </p:nvSpPr>
            <p:spPr>
              <a:xfrm rot="16200000">
                <a:off x="1648402" y="2798037"/>
                <a:ext cx="96200" cy="515461"/>
              </a:xfrm>
              <a:prstGeom prst="roundRect">
                <a:avLst>
                  <a:gd name="adj" fmla="val 48088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ounded Rectangle 301">
                <a:extLst>
                  <a:ext uri="{FF2B5EF4-FFF2-40B4-BE49-F238E27FC236}">
                    <a16:creationId xmlns:a16="http://schemas.microsoft.com/office/drawing/2014/main" id="{F5BFA0C2-90F2-1947-A5D8-62C1730EE690}"/>
                  </a:ext>
                </a:extLst>
              </p:cNvPr>
              <p:cNvSpPr/>
              <p:nvPr/>
            </p:nvSpPr>
            <p:spPr>
              <a:xfrm rot="16200000">
                <a:off x="2054937" y="4582495"/>
                <a:ext cx="108225" cy="522019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ounded Rectangle 302">
                <a:extLst>
                  <a:ext uri="{FF2B5EF4-FFF2-40B4-BE49-F238E27FC236}">
                    <a16:creationId xmlns:a16="http://schemas.microsoft.com/office/drawing/2014/main" id="{1A90BE73-B3D7-C447-85E8-6FA57A720B61}"/>
                  </a:ext>
                </a:extLst>
              </p:cNvPr>
              <p:cNvSpPr/>
              <p:nvPr/>
            </p:nvSpPr>
            <p:spPr>
              <a:xfrm rot="16200000">
                <a:off x="2465964" y="3561199"/>
                <a:ext cx="120250" cy="555932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ounded Rectangle 303">
                <a:extLst>
                  <a:ext uri="{FF2B5EF4-FFF2-40B4-BE49-F238E27FC236}">
                    <a16:creationId xmlns:a16="http://schemas.microsoft.com/office/drawing/2014/main" id="{844DA9E2-D53D-BE47-A005-DAB035AB092E}"/>
                  </a:ext>
                </a:extLst>
              </p:cNvPr>
              <p:cNvSpPr/>
              <p:nvPr/>
            </p:nvSpPr>
            <p:spPr>
              <a:xfrm rot="16200000">
                <a:off x="2892451" y="5068843"/>
                <a:ext cx="126263" cy="543559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5" name="Rounded Rectangle 304">
                <a:extLst>
                  <a:ext uri="{FF2B5EF4-FFF2-40B4-BE49-F238E27FC236}">
                    <a16:creationId xmlns:a16="http://schemas.microsoft.com/office/drawing/2014/main" id="{CDD0E7B1-DC55-124B-AC80-CEB9BC6FC0E8}"/>
                  </a:ext>
                </a:extLst>
              </p:cNvPr>
              <p:cNvSpPr/>
              <p:nvPr/>
            </p:nvSpPr>
            <p:spPr>
              <a:xfrm rot="16200000">
                <a:off x="3407726" y="2669423"/>
                <a:ext cx="132275" cy="749578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ounded Rectangle 305">
                <a:extLst>
                  <a:ext uri="{FF2B5EF4-FFF2-40B4-BE49-F238E27FC236}">
                    <a16:creationId xmlns:a16="http://schemas.microsoft.com/office/drawing/2014/main" id="{B49E2A7D-3C03-754E-A0E0-A1F154C706C9}"/>
                  </a:ext>
                </a:extLst>
              </p:cNvPr>
              <p:cNvSpPr/>
              <p:nvPr/>
            </p:nvSpPr>
            <p:spPr>
              <a:xfrm rot="16200000">
                <a:off x="3582462" y="3238027"/>
                <a:ext cx="132275" cy="493510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ounded Rectangle 306">
                <a:extLst>
                  <a:ext uri="{FF2B5EF4-FFF2-40B4-BE49-F238E27FC236}">
                    <a16:creationId xmlns:a16="http://schemas.microsoft.com/office/drawing/2014/main" id="{222CF2AC-6D9C-5E49-9F65-1F8FD1E15B33}"/>
                  </a:ext>
                </a:extLst>
              </p:cNvPr>
              <p:cNvSpPr/>
              <p:nvPr/>
            </p:nvSpPr>
            <p:spPr>
              <a:xfrm rot="16200000">
                <a:off x="3573033" y="3544072"/>
                <a:ext cx="132275" cy="493939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ounded Rectangle 307">
                <a:extLst>
                  <a:ext uri="{FF2B5EF4-FFF2-40B4-BE49-F238E27FC236}">
                    <a16:creationId xmlns:a16="http://schemas.microsoft.com/office/drawing/2014/main" id="{03A5F553-677C-C644-A5F0-6148F4A0F420}"/>
                  </a:ext>
                </a:extLst>
              </p:cNvPr>
              <p:cNvSpPr/>
              <p:nvPr/>
            </p:nvSpPr>
            <p:spPr>
              <a:xfrm rot="16200000">
                <a:off x="3577133" y="3844501"/>
                <a:ext cx="135056" cy="501389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ounded Rectangle 308">
                <a:extLst>
                  <a:ext uri="{FF2B5EF4-FFF2-40B4-BE49-F238E27FC236}">
                    <a16:creationId xmlns:a16="http://schemas.microsoft.com/office/drawing/2014/main" id="{D856C23F-ECA1-FC4B-836B-76FEA9FBC137}"/>
                  </a:ext>
                </a:extLst>
              </p:cNvPr>
              <p:cNvSpPr/>
              <p:nvPr/>
            </p:nvSpPr>
            <p:spPr>
              <a:xfrm rot="16200000">
                <a:off x="3583301" y="4155306"/>
                <a:ext cx="132275" cy="478088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ounded Rectangle 309">
                <a:extLst>
                  <a:ext uri="{FF2B5EF4-FFF2-40B4-BE49-F238E27FC236}">
                    <a16:creationId xmlns:a16="http://schemas.microsoft.com/office/drawing/2014/main" id="{6439DD5B-6337-6D40-9B68-86EF2CA5F7D2}"/>
                  </a:ext>
                </a:extLst>
              </p:cNvPr>
              <p:cNvSpPr/>
              <p:nvPr/>
            </p:nvSpPr>
            <p:spPr>
              <a:xfrm rot="16200000">
                <a:off x="3581630" y="4449255"/>
                <a:ext cx="132275" cy="507340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ounded Rectangle 310">
                <a:extLst>
                  <a:ext uri="{FF2B5EF4-FFF2-40B4-BE49-F238E27FC236}">
                    <a16:creationId xmlns:a16="http://schemas.microsoft.com/office/drawing/2014/main" id="{324AED94-A524-744D-A38C-D59AE023227A}"/>
                  </a:ext>
                </a:extLst>
              </p:cNvPr>
              <p:cNvSpPr/>
              <p:nvPr/>
            </p:nvSpPr>
            <p:spPr>
              <a:xfrm rot="21117005">
                <a:off x="3742744" y="2981043"/>
                <a:ext cx="132275" cy="555738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ounded Rectangle 311">
                <a:extLst>
                  <a:ext uri="{FF2B5EF4-FFF2-40B4-BE49-F238E27FC236}">
                    <a16:creationId xmlns:a16="http://schemas.microsoft.com/office/drawing/2014/main" id="{78ECA3A7-1104-534A-A281-A68BF67D4020}"/>
                  </a:ext>
                </a:extLst>
              </p:cNvPr>
              <p:cNvSpPr/>
              <p:nvPr/>
            </p:nvSpPr>
            <p:spPr>
              <a:xfrm rot="20018948">
                <a:off x="3488344" y="4958852"/>
                <a:ext cx="132275" cy="489848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ounded Rectangle 312">
                <a:extLst>
                  <a:ext uri="{FF2B5EF4-FFF2-40B4-BE49-F238E27FC236}">
                    <a16:creationId xmlns:a16="http://schemas.microsoft.com/office/drawing/2014/main" id="{A85D8550-D744-C449-9BE2-C05B24F0AB99}"/>
                  </a:ext>
                </a:extLst>
              </p:cNvPr>
              <p:cNvSpPr/>
              <p:nvPr/>
            </p:nvSpPr>
            <p:spPr>
              <a:xfrm>
                <a:off x="606744" y="3013843"/>
                <a:ext cx="72150" cy="2385645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C8BFA9EA-BD1E-784D-81A6-3D76E2CDB6BE}"/>
                </a:ext>
              </a:extLst>
            </p:cNvPr>
            <p:cNvGrpSpPr/>
            <p:nvPr/>
          </p:nvGrpSpPr>
          <p:grpSpPr>
            <a:xfrm>
              <a:off x="611720" y="3032683"/>
              <a:ext cx="3231388" cy="2369820"/>
              <a:chOff x="632460" y="3040380"/>
              <a:chExt cx="3231388" cy="2369820"/>
            </a:xfrm>
          </p:grpSpPr>
          <p:cxnSp>
            <p:nvCxnSpPr>
              <p:cNvPr id="261" name="Straight Arrow Connector 260">
                <a:extLst>
                  <a:ext uri="{FF2B5EF4-FFF2-40B4-BE49-F238E27FC236}">
                    <a16:creationId xmlns:a16="http://schemas.microsoft.com/office/drawing/2014/main" id="{8DAE0D54-187B-5D42-B329-AEA327E5B6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080" y="3048000"/>
                <a:ext cx="0" cy="23012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5A00F3B0-AD31-A845-A8A8-31EC9E943C29}"/>
                  </a:ext>
                </a:extLst>
              </p:cNvPr>
              <p:cNvGrpSpPr/>
              <p:nvPr/>
            </p:nvGrpSpPr>
            <p:grpSpPr>
              <a:xfrm>
                <a:off x="632460" y="3040380"/>
                <a:ext cx="3231388" cy="2369820"/>
                <a:chOff x="632460" y="3040380"/>
                <a:chExt cx="3231388" cy="2369820"/>
              </a:xfrm>
            </p:grpSpPr>
            <p:cxnSp>
              <p:nvCxnSpPr>
                <p:cNvPr id="263" name="Straight Arrow Connector 262">
                  <a:extLst>
                    <a:ext uri="{FF2B5EF4-FFF2-40B4-BE49-F238E27FC236}">
                      <a16:creationId xmlns:a16="http://schemas.microsoft.com/office/drawing/2014/main" id="{0CA4358D-9750-4446-AF95-D690FB1B89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2460" y="3061490"/>
                  <a:ext cx="457200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Arrow Connector 263">
                  <a:extLst>
                    <a:ext uri="{FF2B5EF4-FFF2-40B4-BE49-F238E27FC236}">
                      <a16:creationId xmlns:a16="http://schemas.microsoft.com/office/drawing/2014/main" id="{735A40E5-0D73-0640-A322-23A427BC5A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9660" y="3048000"/>
                  <a:ext cx="0" cy="9601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Arrow Connector 264">
                  <a:extLst>
                    <a:ext uri="{FF2B5EF4-FFF2-40B4-BE49-F238E27FC236}">
                      <a16:creationId xmlns:a16="http://schemas.microsoft.com/office/drawing/2014/main" id="{C1E62393-9303-CB4F-A118-4C08739C13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9660" y="4001917"/>
                  <a:ext cx="39624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Arrow Connector 265">
                  <a:extLst>
                    <a:ext uri="{FF2B5EF4-FFF2-40B4-BE49-F238E27FC236}">
                      <a16:creationId xmlns:a16="http://schemas.microsoft.com/office/drawing/2014/main" id="{DD902D97-3B55-D348-9BBC-D80A0C6BE4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93520" y="3040380"/>
                  <a:ext cx="0" cy="9601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Arrow Connector 266">
                  <a:extLst>
                    <a:ext uri="{FF2B5EF4-FFF2-40B4-BE49-F238E27FC236}">
                      <a16:creationId xmlns:a16="http://schemas.microsoft.com/office/drawing/2014/main" id="{8FD19B1F-07B3-414F-BE43-84E77A4597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85900" y="3040380"/>
                  <a:ext cx="412649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Arrow Connector 267">
                  <a:extLst>
                    <a:ext uri="{FF2B5EF4-FFF2-40B4-BE49-F238E27FC236}">
                      <a16:creationId xmlns:a16="http://schemas.microsoft.com/office/drawing/2014/main" id="{77773C6B-BE41-E34C-8909-55723FB8A2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98549" y="3048000"/>
                  <a:ext cx="7620" cy="18059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Arrow Connector 268">
                  <a:extLst>
                    <a:ext uri="{FF2B5EF4-FFF2-40B4-BE49-F238E27FC236}">
                      <a16:creationId xmlns:a16="http://schemas.microsoft.com/office/drawing/2014/main" id="{71B901C0-3C50-1447-AC8E-7EBF3D41A4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06169" y="4833257"/>
                  <a:ext cx="405028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Arrow Connector 269">
                  <a:extLst>
                    <a:ext uri="{FF2B5EF4-FFF2-40B4-BE49-F238E27FC236}">
                      <a16:creationId xmlns:a16="http://schemas.microsoft.com/office/drawing/2014/main" id="{C606D142-BAAF-6F44-9AEC-1617AD8021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318817" y="3835105"/>
                  <a:ext cx="1" cy="102645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Arrow Connector 270">
                  <a:extLst>
                    <a:ext uri="{FF2B5EF4-FFF2-40B4-BE49-F238E27FC236}">
                      <a16:creationId xmlns:a16="http://schemas.microsoft.com/office/drawing/2014/main" id="{92C85A6B-A0D6-4640-A462-6946774321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8659" y="3835105"/>
                  <a:ext cx="42333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Arrow Connector 271">
                  <a:extLst>
                    <a:ext uri="{FF2B5EF4-FFF2-40B4-BE49-F238E27FC236}">
                      <a16:creationId xmlns:a16="http://schemas.microsoft.com/office/drawing/2014/main" id="{F7C8DA7E-753B-8D4E-BB19-47F4593345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3200" y="3835105"/>
                  <a:ext cx="0" cy="151413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Arrow Connector 272">
                  <a:extLst>
                    <a:ext uri="{FF2B5EF4-FFF2-40B4-BE49-F238E27FC236}">
                      <a16:creationId xmlns:a16="http://schemas.microsoft.com/office/drawing/2014/main" id="{966A7CCA-EC55-DE4F-A214-78A9E81D6C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51989" y="5349240"/>
                  <a:ext cx="40575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Arrow Connector 273">
                  <a:extLst>
                    <a:ext uri="{FF2B5EF4-FFF2-40B4-BE49-F238E27FC236}">
                      <a16:creationId xmlns:a16="http://schemas.microsoft.com/office/drawing/2014/main" id="{CBA00958-E2CE-3443-A37A-81C4B9D686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69920" y="3048000"/>
                  <a:ext cx="2337" cy="23012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Arrow Connector 274">
                  <a:extLst>
                    <a:ext uri="{FF2B5EF4-FFF2-40B4-BE49-F238E27FC236}">
                      <a16:creationId xmlns:a16="http://schemas.microsoft.com/office/drawing/2014/main" id="{E5EF3CF9-AB9D-0B4F-AB73-314BEB59D9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59458" y="3048000"/>
                  <a:ext cx="64124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Arrow Connector 275">
                  <a:extLst>
                    <a:ext uri="{FF2B5EF4-FFF2-40B4-BE49-F238E27FC236}">
                      <a16:creationId xmlns:a16="http://schemas.microsoft.com/office/drawing/2014/main" id="{8E7AD0C8-8648-C346-8512-D9C5730D9C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7510" y="3482340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Arrow Connector 276">
                  <a:extLst>
                    <a:ext uri="{FF2B5EF4-FFF2-40B4-BE49-F238E27FC236}">
                      <a16:creationId xmlns:a16="http://schemas.microsoft.com/office/drawing/2014/main" id="{6319ACB3-9599-184B-A2D8-5BABD66DE0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3784951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Arrow Connector 277">
                  <a:extLst>
                    <a:ext uri="{FF2B5EF4-FFF2-40B4-BE49-F238E27FC236}">
                      <a16:creationId xmlns:a16="http://schemas.microsoft.com/office/drawing/2014/main" id="{F9ED9924-2DD7-B443-B97D-D42AC5860E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409292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Arrow Connector 278">
                  <a:extLst>
                    <a:ext uri="{FF2B5EF4-FFF2-40B4-BE49-F238E27FC236}">
                      <a16:creationId xmlns:a16="http://schemas.microsoft.com/office/drawing/2014/main" id="{73A99B6E-50C5-8B40-A0CA-AF0CDC3ED7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7510" y="439605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Arrow Connector 279">
                  <a:extLst>
                    <a:ext uri="{FF2B5EF4-FFF2-40B4-BE49-F238E27FC236}">
                      <a16:creationId xmlns:a16="http://schemas.microsoft.com/office/drawing/2014/main" id="{BA67436B-EBA4-6E4A-8F7D-46BA6A16C2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470887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Arrow Connector 280">
                  <a:extLst>
                    <a:ext uri="{FF2B5EF4-FFF2-40B4-BE49-F238E27FC236}">
                      <a16:creationId xmlns:a16="http://schemas.microsoft.com/office/drawing/2014/main" id="{0DF4CC8A-A39F-8346-8437-B2E65D4C74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5638" y="3482340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Arrow Connector 281">
                  <a:extLst>
                    <a:ext uri="{FF2B5EF4-FFF2-40B4-BE49-F238E27FC236}">
                      <a16:creationId xmlns:a16="http://schemas.microsoft.com/office/drawing/2014/main" id="{1F2A2F41-2D79-3549-AAD3-5CDE50109A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52469" y="3788515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Arrow Connector 282">
                  <a:extLst>
                    <a:ext uri="{FF2B5EF4-FFF2-40B4-BE49-F238E27FC236}">
                      <a16:creationId xmlns:a16="http://schemas.microsoft.com/office/drawing/2014/main" id="{49390EF0-751A-5F44-9950-8A3F5DC86B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2202" y="4091126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Arrow Connector 283">
                  <a:extLst>
                    <a:ext uri="{FF2B5EF4-FFF2-40B4-BE49-F238E27FC236}">
                      <a16:creationId xmlns:a16="http://schemas.microsoft.com/office/drawing/2014/main" id="{7F9BB095-D8F8-FB44-AC72-D2F5C1A98C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49033" y="4404464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Arrow Connector 284">
                  <a:extLst>
                    <a:ext uri="{FF2B5EF4-FFF2-40B4-BE49-F238E27FC236}">
                      <a16:creationId xmlns:a16="http://schemas.microsoft.com/office/drawing/2014/main" id="{5287F6DE-C363-224A-A88B-90516C309F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2202" y="4710678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Arrow Connector 285">
                  <a:extLst>
                    <a:ext uri="{FF2B5EF4-FFF2-40B4-BE49-F238E27FC236}">
                      <a16:creationId xmlns:a16="http://schemas.microsoft.com/office/drawing/2014/main" id="{5E6561C6-4919-D04C-A319-815844410D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04055" y="3048000"/>
                  <a:ext cx="44712" cy="42897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Arrow Connector 286">
                  <a:extLst>
                    <a:ext uri="{FF2B5EF4-FFF2-40B4-BE49-F238E27FC236}">
                      <a16:creationId xmlns:a16="http://schemas.microsoft.com/office/drawing/2014/main" id="{A423F6FF-F7E6-6141-AC9C-3F1B2409AA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5867" y="5006642"/>
                  <a:ext cx="174750" cy="40355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14" name="Rounded Rectangle 313">
            <a:extLst>
              <a:ext uri="{FF2B5EF4-FFF2-40B4-BE49-F238E27FC236}">
                <a16:creationId xmlns:a16="http://schemas.microsoft.com/office/drawing/2014/main" id="{380A539B-F4B1-E245-84A1-74CF48CBC3C5}"/>
              </a:ext>
            </a:extLst>
          </p:cNvPr>
          <p:cNvSpPr/>
          <p:nvPr/>
        </p:nvSpPr>
        <p:spPr>
          <a:xfrm>
            <a:off x="386162" y="1879047"/>
            <a:ext cx="3827670" cy="448151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Reference path synthesis</a:t>
            </a:r>
          </a:p>
        </p:txBody>
      </p:sp>
      <p:sp>
        <p:nvSpPr>
          <p:cNvPr id="315" name="Rounded Rectangle 314">
            <a:extLst>
              <a:ext uri="{FF2B5EF4-FFF2-40B4-BE49-F238E27FC236}">
                <a16:creationId xmlns:a16="http://schemas.microsoft.com/office/drawing/2014/main" id="{E4FE30E5-A042-0E47-AD07-DF8EBDD34F66}"/>
              </a:ext>
            </a:extLst>
          </p:cNvPr>
          <p:cNvSpPr/>
          <p:nvPr/>
        </p:nvSpPr>
        <p:spPr>
          <a:xfrm>
            <a:off x="4845630" y="1874838"/>
            <a:ext cx="2508613" cy="448151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Tracking controller</a:t>
            </a:r>
          </a:p>
        </p:txBody>
      </p:sp>
      <p:sp>
        <p:nvSpPr>
          <p:cNvPr id="316" name="Plus 315">
            <a:extLst>
              <a:ext uri="{FF2B5EF4-FFF2-40B4-BE49-F238E27FC236}">
                <a16:creationId xmlns:a16="http://schemas.microsoft.com/office/drawing/2014/main" id="{C0D57393-7685-2743-8F4B-0F7F865C8633}"/>
              </a:ext>
            </a:extLst>
          </p:cNvPr>
          <p:cNvSpPr/>
          <p:nvPr/>
        </p:nvSpPr>
        <p:spPr>
          <a:xfrm>
            <a:off x="4178701" y="3639264"/>
            <a:ext cx="660767" cy="822840"/>
          </a:xfrm>
          <a:prstGeom prst="mathPlus">
            <a:avLst/>
          </a:prstGeom>
          <a:solidFill>
            <a:srgbClr val="B6A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D5161F7E-4B8D-4141-8ED7-8D5719016FC3}"/>
              </a:ext>
            </a:extLst>
          </p:cNvPr>
          <p:cNvGrpSpPr/>
          <p:nvPr/>
        </p:nvGrpSpPr>
        <p:grpSpPr>
          <a:xfrm>
            <a:off x="523217" y="2808072"/>
            <a:ext cx="3553559" cy="2693200"/>
            <a:chOff x="386872" y="2840817"/>
            <a:chExt cx="3553559" cy="2693200"/>
          </a:xfrm>
        </p:grpSpPr>
        <p:pic>
          <p:nvPicPr>
            <p:cNvPr id="318" name="Picture 31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D824E3A-139D-984A-A74D-B4B5B705E3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6872" y="2840817"/>
              <a:ext cx="3553559" cy="2693200"/>
            </a:xfrm>
            <a:prstGeom prst="rect">
              <a:avLst/>
            </a:prstGeom>
          </p:spPr>
        </p:pic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8A348E3E-36D8-0440-B7B3-2AEB022FF003}"/>
                </a:ext>
              </a:extLst>
            </p:cNvPr>
            <p:cNvGrpSpPr/>
            <p:nvPr/>
          </p:nvGrpSpPr>
          <p:grpSpPr>
            <a:xfrm>
              <a:off x="611720" y="3032683"/>
              <a:ext cx="3231388" cy="2369820"/>
              <a:chOff x="632460" y="3040380"/>
              <a:chExt cx="3231388" cy="2369820"/>
            </a:xfrm>
          </p:grpSpPr>
          <p:cxnSp>
            <p:nvCxnSpPr>
              <p:cNvPr id="320" name="Straight Arrow Connector 319">
                <a:extLst>
                  <a:ext uri="{FF2B5EF4-FFF2-40B4-BE49-F238E27FC236}">
                    <a16:creationId xmlns:a16="http://schemas.microsoft.com/office/drawing/2014/main" id="{54C9BA8D-C031-1147-8986-95F8C4E6B0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080" y="3048000"/>
                <a:ext cx="0" cy="23012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AE31EA7B-FB8D-764E-9E70-54F9D6D698B6}"/>
                  </a:ext>
                </a:extLst>
              </p:cNvPr>
              <p:cNvGrpSpPr/>
              <p:nvPr/>
            </p:nvGrpSpPr>
            <p:grpSpPr>
              <a:xfrm>
                <a:off x="632460" y="3040380"/>
                <a:ext cx="3231388" cy="2369820"/>
                <a:chOff x="632460" y="3040380"/>
                <a:chExt cx="3231388" cy="2369820"/>
              </a:xfrm>
            </p:grpSpPr>
            <p:cxnSp>
              <p:nvCxnSpPr>
                <p:cNvPr id="322" name="Straight Arrow Connector 321">
                  <a:extLst>
                    <a:ext uri="{FF2B5EF4-FFF2-40B4-BE49-F238E27FC236}">
                      <a16:creationId xmlns:a16="http://schemas.microsoft.com/office/drawing/2014/main" id="{0EA79666-4F78-5342-8448-EA94E78018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2460" y="3061490"/>
                  <a:ext cx="457200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Arrow Connector 322">
                  <a:extLst>
                    <a:ext uri="{FF2B5EF4-FFF2-40B4-BE49-F238E27FC236}">
                      <a16:creationId xmlns:a16="http://schemas.microsoft.com/office/drawing/2014/main" id="{DD4AE02A-8C7B-EF42-821B-E4A3972F03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9660" y="3048000"/>
                  <a:ext cx="0" cy="9601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Arrow Connector 323">
                  <a:extLst>
                    <a:ext uri="{FF2B5EF4-FFF2-40B4-BE49-F238E27FC236}">
                      <a16:creationId xmlns:a16="http://schemas.microsoft.com/office/drawing/2014/main" id="{230DA2BB-88D4-084A-9C37-257EFD5B11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9660" y="4001917"/>
                  <a:ext cx="39624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Arrow Connector 324">
                  <a:extLst>
                    <a:ext uri="{FF2B5EF4-FFF2-40B4-BE49-F238E27FC236}">
                      <a16:creationId xmlns:a16="http://schemas.microsoft.com/office/drawing/2014/main" id="{711B2405-51F3-494F-A3AA-DC7A5DB56A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93520" y="3040380"/>
                  <a:ext cx="0" cy="9601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Arrow Connector 325">
                  <a:extLst>
                    <a:ext uri="{FF2B5EF4-FFF2-40B4-BE49-F238E27FC236}">
                      <a16:creationId xmlns:a16="http://schemas.microsoft.com/office/drawing/2014/main" id="{C8154AD4-B002-5249-8D3D-9A9599AC94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85900" y="3040380"/>
                  <a:ext cx="412649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Arrow Connector 326">
                  <a:extLst>
                    <a:ext uri="{FF2B5EF4-FFF2-40B4-BE49-F238E27FC236}">
                      <a16:creationId xmlns:a16="http://schemas.microsoft.com/office/drawing/2014/main" id="{149FD935-3BA0-D844-A892-5D070231C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98549" y="3048000"/>
                  <a:ext cx="7620" cy="18059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Arrow Connector 327">
                  <a:extLst>
                    <a:ext uri="{FF2B5EF4-FFF2-40B4-BE49-F238E27FC236}">
                      <a16:creationId xmlns:a16="http://schemas.microsoft.com/office/drawing/2014/main" id="{8FECB8CE-844C-074D-818E-3CB2408EA0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06169" y="4833257"/>
                  <a:ext cx="405028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Arrow Connector 328">
                  <a:extLst>
                    <a:ext uri="{FF2B5EF4-FFF2-40B4-BE49-F238E27FC236}">
                      <a16:creationId xmlns:a16="http://schemas.microsoft.com/office/drawing/2014/main" id="{813A6F6C-03B2-C844-9B89-E8B8E7726B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318817" y="3835105"/>
                  <a:ext cx="1" cy="102645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Arrow Connector 329">
                  <a:extLst>
                    <a:ext uri="{FF2B5EF4-FFF2-40B4-BE49-F238E27FC236}">
                      <a16:creationId xmlns:a16="http://schemas.microsoft.com/office/drawing/2014/main" id="{9EF49B0F-5B3A-2746-B3F7-3C3E939EF4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8659" y="3835105"/>
                  <a:ext cx="42333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Arrow Connector 330">
                  <a:extLst>
                    <a:ext uri="{FF2B5EF4-FFF2-40B4-BE49-F238E27FC236}">
                      <a16:creationId xmlns:a16="http://schemas.microsoft.com/office/drawing/2014/main" id="{A6D56BC6-863C-8643-9ECA-36DC0E64A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3200" y="3835105"/>
                  <a:ext cx="0" cy="151413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Arrow Connector 331">
                  <a:extLst>
                    <a:ext uri="{FF2B5EF4-FFF2-40B4-BE49-F238E27FC236}">
                      <a16:creationId xmlns:a16="http://schemas.microsoft.com/office/drawing/2014/main" id="{3E895DB6-3E16-DA42-9C66-86A4014D6C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51989" y="5349240"/>
                  <a:ext cx="40575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Arrow Connector 332">
                  <a:extLst>
                    <a:ext uri="{FF2B5EF4-FFF2-40B4-BE49-F238E27FC236}">
                      <a16:creationId xmlns:a16="http://schemas.microsoft.com/office/drawing/2014/main" id="{420E1F6D-4DED-9949-ABCF-42A252DE4D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69920" y="3048000"/>
                  <a:ext cx="2337" cy="23012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Arrow Connector 333">
                  <a:extLst>
                    <a:ext uri="{FF2B5EF4-FFF2-40B4-BE49-F238E27FC236}">
                      <a16:creationId xmlns:a16="http://schemas.microsoft.com/office/drawing/2014/main" id="{891FD304-9F37-0447-A395-0DE01D2053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59458" y="3048000"/>
                  <a:ext cx="64124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Arrow Connector 334">
                  <a:extLst>
                    <a:ext uri="{FF2B5EF4-FFF2-40B4-BE49-F238E27FC236}">
                      <a16:creationId xmlns:a16="http://schemas.microsoft.com/office/drawing/2014/main" id="{99573C74-B02B-DA4B-B568-F235C1911A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7510" y="3482340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Arrow Connector 335">
                  <a:extLst>
                    <a:ext uri="{FF2B5EF4-FFF2-40B4-BE49-F238E27FC236}">
                      <a16:creationId xmlns:a16="http://schemas.microsoft.com/office/drawing/2014/main" id="{F230666D-F44C-9C49-B413-023208473D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3784951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Arrow Connector 336">
                  <a:extLst>
                    <a:ext uri="{FF2B5EF4-FFF2-40B4-BE49-F238E27FC236}">
                      <a16:creationId xmlns:a16="http://schemas.microsoft.com/office/drawing/2014/main" id="{BAF496A9-D69D-1E47-9317-4C5E442F00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409292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Arrow Connector 337">
                  <a:extLst>
                    <a:ext uri="{FF2B5EF4-FFF2-40B4-BE49-F238E27FC236}">
                      <a16:creationId xmlns:a16="http://schemas.microsoft.com/office/drawing/2014/main" id="{F1CD5A99-5DEA-DC4C-8F07-93253838DF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7510" y="439605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Arrow Connector 338">
                  <a:extLst>
                    <a:ext uri="{FF2B5EF4-FFF2-40B4-BE49-F238E27FC236}">
                      <a16:creationId xmlns:a16="http://schemas.microsoft.com/office/drawing/2014/main" id="{AD6157D7-7C80-F84B-81D9-C6E6E9F11B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470887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Arrow Connector 339">
                  <a:extLst>
                    <a:ext uri="{FF2B5EF4-FFF2-40B4-BE49-F238E27FC236}">
                      <a16:creationId xmlns:a16="http://schemas.microsoft.com/office/drawing/2014/main" id="{EC7B3E64-3B31-5D44-BD9E-38FEE336A6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5638" y="3482340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Arrow Connector 340">
                  <a:extLst>
                    <a:ext uri="{FF2B5EF4-FFF2-40B4-BE49-F238E27FC236}">
                      <a16:creationId xmlns:a16="http://schemas.microsoft.com/office/drawing/2014/main" id="{DC61D93D-2B95-3E4B-8E2A-3F6B2F0C82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52469" y="3788515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Arrow Connector 341">
                  <a:extLst>
                    <a:ext uri="{FF2B5EF4-FFF2-40B4-BE49-F238E27FC236}">
                      <a16:creationId xmlns:a16="http://schemas.microsoft.com/office/drawing/2014/main" id="{3FEC87FD-0BE9-D648-86A7-6F6AA82D3B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2202" y="4091126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Arrow Connector 342">
                  <a:extLst>
                    <a:ext uri="{FF2B5EF4-FFF2-40B4-BE49-F238E27FC236}">
                      <a16:creationId xmlns:a16="http://schemas.microsoft.com/office/drawing/2014/main" id="{8428ED28-41C8-E04E-BDB7-303905700B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49033" y="4404464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Arrow Connector 343">
                  <a:extLst>
                    <a:ext uri="{FF2B5EF4-FFF2-40B4-BE49-F238E27FC236}">
                      <a16:creationId xmlns:a16="http://schemas.microsoft.com/office/drawing/2014/main" id="{EA387BD7-08FC-5C47-91F7-A59B17220A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2202" y="4710678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Arrow Connector 344">
                  <a:extLst>
                    <a:ext uri="{FF2B5EF4-FFF2-40B4-BE49-F238E27FC236}">
                      <a16:creationId xmlns:a16="http://schemas.microsoft.com/office/drawing/2014/main" id="{3C4D37DA-FA39-8947-8E39-B1AE115F49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04055" y="3048000"/>
                  <a:ext cx="44712" cy="42897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Arrow Connector 345">
                  <a:extLst>
                    <a:ext uri="{FF2B5EF4-FFF2-40B4-BE49-F238E27FC236}">
                      <a16:creationId xmlns:a16="http://schemas.microsoft.com/office/drawing/2014/main" id="{6FB12F3D-3EC3-1946-B261-AA0404EA66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5867" y="5006642"/>
                  <a:ext cx="174750" cy="40355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22066FE1-979C-1042-BB01-F21CFB9FE9BB}"/>
              </a:ext>
            </a:extLst>
          </p:cNvPr>
          <p:cNvGrpSpPr/>
          <p:nvPr/>
        </p:nvGrpSpPr>
        <p:grpSpPr>
          <a:xfrm>
            <a:off x="4788499" y="2876780"/>
            <a:ext cx="2290500" cy="2779824"/>
            <a:chOff x="4788499" y="2876780"/>
            <a:chExt cx="2290500" cy="2779824"/>
          </a:xfrm>
        </p:grpSpPr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50B6584B-0CFB-6A40-8126-87D4D80CE5FA}"/>
                </a:ext>
              </a:extLst>
            </p:cNvPr>
            <p:cNvGrpSpPr/>
            <p:nvPr/>
          </p:nvGrpSpPr>
          <p:grpSpPr>
            <a:xfrm>
              <a:off x="4788499" y="2876780"/>
              <a:ext cx="2290500" cy="2692229"/>
              <a:chOff x="4788499" y="2876780"/>
              <a:chExt cx="2290500" cy="2692229"/>
            </a:xfrm>
          </p:grpSpPr>
          <p:sp>
            <p:nvSpPr>
              <p:cNvPr id="357" name="Rounded Rectangle 356">
                <a:extLst>
                  <a:ext uri="{FF2B5EF4-FFF2-40B4-BE49-F238E27FC236}">
                    <a16:creationId xmlns:a16="http://schemas.microsoft.com/office/drawing/2014/main" id="{EEBCE940-768A-3B40-B20B-8670CB703988}"/>
                  </a:ext>
                </a:extLst>
              </p:cNvPr>
              <p:cNvSpPr/>
              <p:nvPr/>
            </p:nvSpPr>
            <p:spPr>
              <a:xfrm rot="14603330">
                <a:off x="5531277" y="4188228"/>
                <a:ext cx="638003" cy="2123559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ounded Rectangle 357">
                <a:extLst>
                  <a:ext uri="{FF2B5EF4-FFF2-40B4-BE49-F238E27FC236}">
                    <a16:creationId xmlns:a16="http://schemas.microsoft.com/office/drawing/2014/main" id="{405337CD-4741-E54F-9E91-910DC98F21B6}"/>
                  </a:ext>
                </a:extLst>
              </p:cNvPr>
              <p:cNvSpPr/>
              <p:nvPr/>
            </p:nvSpPr>
            <p:spPr>
              <a:xfrm rot="930090">
                <a:off x="6165020" y="2876780"/>
                <a:ext cx="913979" cy="2399325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201990F4-EB52-D34E-8585-4DD13ABB1C2A}"/>
                </a:ext>
              </a:extLst>
            </p:cNvPr>
            <p:cNvGrpSpPr/>
            <p:nvPr/>
          </p:nvGrpSpPr>
          <p:grpSpPr>
            <a:xfrm>
              <a:off x="5100029" y="3222047"/>
              <a:ext cx="1754448" cy="2389130"/>
              <a:chOff x="5100029" y="3222047"/>
              <a:chExt cx="1754448" cy="2389130"/>
            </a:xfrm>
          </p:grpSpPr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E48C88F2-8770-884C-A541-6290546924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0029" y="4972847"/>
                <a:ext cx="1216922" cy="63833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B5183744-31C8-604C-9A0B-A7D2687F17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16951" y="3222047"/>
                <a:ext cx="537526" cy="1744153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E997BB8F-3DB1-4847-8C24-461489F20383}"/>
                </a:ext>
              </a:extLst>
            </p:cNvPr>
            <p:cNvSpPr/>
            <p:nvPr/>
          </p:nvSpPr>
          <p:spPr>
            <a:xfrm>
              <a:off x="5064369" y="3315956"/>
              <a:ext cx="1899139" cy="2100106"/>
            </a:xfrm>
            <a:custGeom>
              <a:avLst/>
              <a:gdLst>
                <a:gd name="connsiteX0" fmla="*/ 0 w 1899139"/>
                <a:gd name="connsiteY0" fmla="*/ 2100106 h 2100106"/>
                <a:gd name="connsiteX1" fmla="*/ 472273 w 1899139"/>
                <a:gd name="connsiteY1" fmla="*/ 1848897 h 2100106"/>
                <a:gd name="connsiteX2" fmla="*/ 984739 w 1899139"/>
                <a:gd name="connsiteY2" fmla="*/ 1708220 h 2100106"/>
                <a:gd name="connsiteX3" fmla="*/ 1426866 w 1899139"/>
                <a:gd name="connsiteY3" fmla="*/ 1678075 h 2100106"/>
                <a:gd name="connsiteX4" fmla="*/ 1668027 w 1899139"/>
                <a:gd name="connsiteY4" fmla="*/ 1235947 h 2100106"/>
                <a:gd name="connsiteX5" fmla="*/ 1858945 w 1899139"/>
                <a:gd name="connsiteY5" fmla="*/ 673240 h 2100106"/>
                <a:gd name="connsiteX6" fmla="*/ 1899139 w 1899139"/>
                <a:gd name="connsiteY6" fmla="*/ 0 h 210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139" h="2100106">
                  <a:moveTo>
                    <a:pt x="0" y="2100106"/>
                  </a:moveTo>
                  <a:cubicBezTo>
                    <a:pt x="154075" y="2007158"/>
                    <a:pt x="308150" y="1914211"/>
                    <a:pt x="472273" y="1848897"/>
                  </a:cubicBezTo>
                  <a:cubicBezTo>
                    <a:pt x="636396" y="1783583"/>
                    <a:pt x="825640" y="1736690"/>
                    <a:pt x="984739" y="1708220"/>
                  </a:cubicBezTo>
                  <a:cubicBezTo>
                    <a:pt x="1143838" y="1679750"/>
                    <a:pt x="1312985" y="1756787"/>
                    <a:pt x="1426866" y="1678075"/>
                  </a:cubicBezTo>
                  <a:cubicBezTo>
                    <a:pt x="1540747" y="1599363"/>
                    <a:pt x="1596014" y="1403419"/>
                    <a:pt x="1668027" y="1235947"/>
                  </a:cubicBezTo>
                  <a:cubicBezTo>
                    <a:pt x="1740040" y="1068475"/>
                    <a:pt x="1820426" y="879231"/>
                    <a:pt x="1858945" y="673240"/>
                  </a:cubicBezTo>
                  <a:cubicBezTo>
                    <a:pt x="1897464" y="467249"/>
                    <a:pt x="1898301" y="233624"/>
                    <a:pt x="1899139" y="0"/>
                  </a:cubicBezTo>
                </a:path>
              </a:pathLst>
            </a:custGeom>
            <a:noFill/>
            <a:ln w="28575">
              <a:solidFill>
                <a:schemeClr val="bg2">
                  <a:lumMod val="25000"/>
                </a:schemeClr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1" name="Straight Arrow Connector 350">
              <a:extLst>
                <a:ext uri="{FF2B5EF4-FFF2-40B4-BE49-F238E27FC236}">
                  <a16:creationId xmlns:a16="http://schemas.microsoft.com/office/drawing/2014/main" id="{77A59C4F-2E5D-6941-B595-EEFCDEBB2DB0}"/>
                </a:ext>
              </a:extLst>
            </p:cNvPr>
            <p:cNvCxnSpPr>
              <a:cxnSpLocks/>
              <a:stCxn id="358" idx="1"/>
            </p:cNvCxnSpPr>
            <p:nvPr/>
          </p:nvCxnSpPr>
          <p:spPr>
            <a:xfrm>
              <a:off x="6181644" y="3954306"/>
              <a:ext cx="404070" cy="1352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Arrow Connector 351">
              <a:extLst>
                <a:ext uri="{FF2B5EF4-FFF2-40B4-BE49-F238E27FC236}">
                  <a16:creationId xmlns:a16="http://schemas.microsoft.com/office/drawing/2014/main" id="{27F30296-35EA-9C42-A8CE-27A60E64D2C5}"/>
                </a:ext>
              </a:extLst>
            </p:cNvPr>
            <p:cNvCxnSpPr>
              <a:cxnSpLocks/>
              <a:endCxn id="357" idx="1"/>
            </p:cNvCxnSpPr>
            <p:nvPr/>
          </p:nvCxnSpPr>
          <p:spPr>
            <a:xfrm>
              <a:off x="5850278" y="5223994"/>
              <a:ext cx="142892" cy="31122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29724958-5ABB-AB40-894C-44E8BFA408D8}"/>
                    </a:ext>
                  </a:extLst>
                </p:cNvPr>
                <p:cNvSpPr txBox="1"/>
                <p:nvPr/>
              </p:nvSpPr>
              <p:spPr>
                <a:xfrm>
                  <a:off x="6267153" y="3656802"/>
                  <a:ext cx="3301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latin typeface="Courier" pitchFamily="2" charset="0"/>
                  </a:endParaRPr>
                </a:p>
              </p:txBody>
            </p:sp>
          </mc:Choice>
          <mc:Fallback xmlns=""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29724958-5ABB-AB40-894C-44E8BFA40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153" y="3656802"/>
                  <a:ext cx="330155" cy="276999"/>
                </a:xfrm>
                <a:prstGeom prst="rect">
                  <a:avLst/>
                </a:prstGeom>
                <a:blipFill>
                  <a:blip r:embed="rId5"/>
                  <a:stretch>
                    <a:fillRect t="-454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CA84C6DA-2548-C244-96A6-C1999F091938}"/>
                    </a:ext>
                  </a:extLst>
                </p:cNvPr>
                <p:cNvSpPr txBox="1"/>
                <p:nvPr/>
              </p:nvSpPr>
              <p:spPr>
                <a:xfrm>
                  <a:off x="5432004" y="5379605"/>
                  <a:ext cx="5529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latin typeface="Courier" pitchFamily="2" charset="0"/>
                  </a:endParaRPr>
                </a:p>
              </p:txBody>
            </p:sp>
          </mc:Choice>
          <mc:Fallback xmlns=""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CA84C6DA-2548-C244-96A6-C1999F0919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004" y="5379605"/>
                  <a:ext cx="55297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273" t="-454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017244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34BD0-70CF-B04D-A009-50E6DF69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9077AC-9795-524C-82EC-630F274458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8516" y="1112043"/>
            <a:ext cx="6114244" cy="463391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823943-95E9-C84F-B8D2-C960D05C8BAE}"/>
              </a:ext>
            </a:extLst>
          </p:cNvPr>
          <p:cNvGrpSpPr/>
          <p:nvPr/>
        </p:nvGrpSpPr>
        <p:grpSpPr>
          <a:xfrm>
            <a:off x="6033337" y="1332753"/>
            <a:ext cx="5676846" cy="4250953"/>
            <a:chOff x="602092" y="2978074"/>
            <a:chExt cx="3299346" cy="2470626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DB3FBEF-1541-6A48-ACFA-B231C3070396}"/>
                </a:ext>
              </a:extLst>
            </p:cNvPr>
            <p:cNvSpPr/>
            <p:nvPr/>
          </p:nvSpPr>
          <p:spPr>
            <a:xfrm>
              <a:off x="1044406" y="3044089"/>
              <a:ext cx="84175" cy="983578"/>
            </a:xfrm>
            <a:prstGeom prst="roundRect">
              <a:avLst/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86B7DE4-ACAD-8446-B2B4-6AC702A78CD7}"/>
                </a:ext>
              </a:extLst>
            </p:cNvPr>
            <p:cNvSpPr/>
            <p:nvPr/>
          </p:nvSpPr>
          <p:spPr>
            <a:xfrm>
              <a:off x="1439789" y="3039761"/>
              <a:ext cx="96200" cy="983579"/>
            </a:xfrm>
            <a:prstGeom prst="roundRect">
              <a:avLst/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6BA1324A-6208-8B41-B91D-642210003177}"/>
                </a:ext>
              </a:extLst>
            </p:cNvPr>
            <p:cNvSpPr/>
            <p:nvPr/>
          </p:nvSpPr>
          <p:spPr>
            <a:xfrm>
              <a:off x="1846005" y="3040380"/>
              <a:ext cx="108225" cy="1805264"/>
            </a:xfrm>
            <a:prstGeom prst="roundRect">
              <a:avLst/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32E27E83-8181-7D41-B109-2558E76D0750}"/>
                </a:ext>
              </a:extLst>
            </p:cNvPr>
            <p:cNvSpPr/>
            <p:nvPr/>
          </p:nvSpPr>
          <p:spPr>
            <a:xfrm>
              <a:off x="2249807" y="3827586"/>
              <a:ext cx="120250" cy="1027639"/>
            </a:xfrm>
            <a:prstGeom prst="roundRect">
              <a:avLst/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D8E0EF3-76FB-B54E-9569-F2E64641DC19}"/>
                </a:ext>
              </a:extLst>
            </p:cNvPr>
            <p:cNvSpPr/>
            <p:nvPr/>
          </p:nvSpPr>
          <p:spPr>
            <a:xfrm>
              <a:off x="2683803" y="3827205"/>
              <a:ext cx="120250" cy="1526592"/>
            </a:xfrm>
            <a:prstGeom prst="roundRect">
              <a:avLst/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CF27BC00-6FFC-7748-BA52-8FE2792359A7}"/>
                </a:ext>
              </a:extLst>
            </p:cNvPr>
            <p:cNvSpPr/>
            <p:nvPr/>
          </p:nvSpPr>
          <p:spPr>
            <a:xfrm>
              <a:off x="3101099" y="3041886"/>
              <a:ext cx="126263" cy="2329559"/>
            </a:xfrm>
            <a:prstGeom prst="roundRect">
              <a:avLst/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0464F86E-1D2F-AD4E-8A97-03571E723386}"/>
                </a:ext>
              </a:extLst>
            </p:cNvPr>
            <p:cNvSpPr/>
            <p:nvPr/>
          </p:nvSpPr>
          <p:spPr>
            <a:xfrm>
              <a:off x="3392502" y="3466224"/>
              <a:ext cx="132275" cy="325841"/>
            </a:xfrm>
            <a:prstGeom prst="roundRect">
              <a:avLst/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2A235DA7-F52B-9542-87C2-1A8DE5386DBB}"/>
                </a:ext>
              </a:extLst>
            </p:cNvPr>
            <p:cNvSpPr/>
            <p:nvPr/>
          </p:nvSpPr>
          <p:spPr>
            <a:xfrm>
              <a:off x="3760449" y="3746396"/>
              <a:ext cx="137160" cy="393234"/>
            </a:xfrm>
            <a:prstGeom prst="roundRect">
              <a:avLst>
                <a:gd name="adj" fmla="val 50000"/>
              </a:avLst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56A3F39E-095A-6B4E-BBEE-F15FD9C13292}"/>
                </a:ext>
              </a:extLst>
            </p:cNvPr>
            <p:cNvSpPr/>
            <p:nvPr/>
          </p:nvSpPr>
          <p:spPr>
            <a:xfrm>
              <a:off x="3394632" y="4102559"/>
              <a:ext cx="132427" cy="347472"/>
            </a:xfrm>
            <a:prstGeom prst="roundRect">
              <a:avLst/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4ED101AC-5340-CD43-8BA1-A19D3C7B1EEF}"/>
                </a:ext>
              </a:extLst>
            </p:cNvPr>
            <p:cNvSpPr/>
            <p:nvPr/>
          </p:nvSpPr>
          <p:spPr>
            <a:xfrm>
              <a:off x="3769163" y="4385013"/>
              <a:ext cx="132275" cy="347472"/>
            </a:xfrm>
            <a:prstGeom prst="roundRect">
              <a:avLst/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969C7756-CC47-8741-B20B-38F889F4F525}"/>
                </a:ext>
              </a:extLst>
            </p:cNvPr>
            <p:cNvSpPr/>
            <p:nvPr/>
          </p:nvSpPr>
          <p:spPr>
            <a:xfrm>
              <a:off x="3396321" y="4712383"/>
              <a:ext cx="132275" cy="347472"/>
            </a:xfrm>
            <a:prstGeom prst="roundRect">
              <a:avLst/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15E02B55-2835-A64F-AE31-A90AB558EC2D}"/>
                </a:ext>
              </a:extLst>
            </p:cNvPr>
            <p:cNvSpPr/>
            <p:nvPr/>
          </p:nvSpPr>
          <p:spPr>
            <a:xfrm rot="16200000">
              <a:off x="822925" y="2799855"/>
              <a:ext cx="84175" cy="525841"/>
            </a:xfrm>
            <a:prstGeom prst="roundRect">
              <a:avLst>
                <a:gd name="adj" fmla="val 48088"/>
              </a:avLst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C39E12C2-8ACF-0048-BD3A-004D98A385AE}"/>
                </a:ext>
              </a:extLst>
            </p:cNvPr>
            <p:cNvSpPr/>
            <p:nvPr/>
          </p:nvSpPr>
          <p:spPr>
            <a:xfrm rot="16200000">
              <a:off x="1247719" y="3763221"/>
              <a:ext cx="84175" cy="492366"/>
            </a:xfrm>
            <a:prstGeom prst="roundRect">
              <a:avLst>
                <a:gd name="adj" fmla="val 48088"/>
              </a:avLst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02C84033-EB04-CE42-B377-18726F2FFE51}"/>
                </a:ext>
              </a:extLst>
            </p:cNvPr>
            <p:cNvSpPr/>
            <p:nvPr/>
          </p:nvSpPr>
          <p:spPr>
            <a:xfrm rot="16200000">
              <a:off x="1648402" y="2798037"/>
              <a:ext cx="96200" cy="515461"/>
            </a:xfrm>
            <a:prstGeom prst="roundRect">
              <a:avLst>
                <a:gd name="adj" fmla="val 48088"/>
              </a:avLst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C84C4FE4-78DB-0C4E-937A-6FBB9DDD3B74}"/>
                </a:ext>
              </a:extLst>
            </p:cNvPr>
            <p:cNvSpPr/>
            <p:nvPr/>
          </p:nvSpPr>
          <p:spPr>
            <a:xfrm rot="16200000">
              <a:off x="2054937" y="4582495"/>
              <a:ext cx="108225" cy="522019"/>
            </a:xfrm>
            <a:prstGeom prst="roundRect">
              <a:avLst>
                <a:gd name="adj" fmla="val 50000"/>
              </a:avLst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089E766D-CFDD-2F47-A335-ACF13A809AC4}"/>
                </a:ext>
              </a:extLst>
            </p:cNvPr>
            <p:cNvSpPr/>
            <p:nvPr/>
          </p:nvSpPr>
          <p:spPr>
            <a:xfrm rot="16200000">
              <a:off x="2465964" y="3561199"/>
              <a:ext cx="120250" cy="555932"/>
            </a:xfrm>
            <a:prstGeom prst="roundRect">
              <a:avLst>
                <a:gd name="adj" fmla="val 50000"/>
              </a:avLst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BD6A54F8-3B63-DF4B-9A3A-13354868101C}"/>
                </a:ext>
              </a:extLst>
            </p:cNvPr>
            <p:cNvSpPr/>
            <p:nvPr/>
          </p:nvSpPr>
          <p:spPr>
            <a:xfrm rot="16200000">
              <a:off x="2892451" y="5068843"/>
              <a:ext cx="126263" cy="543559"/>
            </a:xfrm>
            <a:prstGeom prst="roundRect">
              <a:avLst>
                <a:gd name="adj" fmla="val 50000"/>
              </a:avLst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E98AB8AC-E877-F143-8D38-1FC78EBB1B12}"/>
                </a:ext>
              </a:extLst>
            </p:cNvPr>
            <p:cNvSpPr/>
            <p:nvPr/>
          </p:nvSpPr>
          <p:spPr>
            <a:xfrm rot="16200000">
              <a:off x="3407726" y="2669423"/>
              <a:ext cx="132275" cy="749578"/>
            </a:xfrm>
            <a:prstGeom prst="roundRect">
              <a:avLst>
                <a:gd name="adj" fmla="val 50000"/>
              </a:avLst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AC15E6A9-B8CE-7441-9E07-187E55215277}"/>
                </a:ext>
              </a:extLst>
            </p:cNvPr>
            <p:cNvSpPr/>
            <p:nvPr/>
          </p:nvSpPr>
          <p:spPr>
            <a:xfrm rot="16200000">
              <a:off x="3582462" y="3238027"/>
              <a:ext cx="132275" cy="493510"/>
            </a:xfrm>
            <a:prstGeom prst="roundRect">
              <a:avLst>
                <a:gd name="adj" fmla="val 50000"/>
              </a:avLst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217FC27C-4FFF-DC4E-AE32-5AC938DFC590}"/>
                </a:ext>
              </a:extLst>
            </p:cNvPr>
            <p:cNvSpPr/>
            <p:nvPr/>
          </p:nvSpPr>
          <p:spPr>
            <a:xfrm rot="16200000">
              <a:off x="3573033" y="3544072"/>
              <a:ext cx="132275" cy="493939"/>
            </a:xfrm>
            <a:prstGeom prst="roundRect">
              <a:avLst>
                <a:gd name="adj" fmla="val 50000"/>
              </a:avLst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0A49812A-B881-424C-97E3-4FFA2D56D58A}"/>
                </a:ext>
              </a:extLst>
            </p:cNvPr>
            <p:cNvSpPr/>
            <p:nvPr/>
          </p:nvSpPr>
          <p:spPr>
            <a:xfrm rot="16200000">
              <a:off x="3577133" y="3844501"/>
              <a:ext cx="135056" cy="501389"/>
            </a:xfrm>
            <a:prstGeom prst="roundRect">
              <a:avLst>
                <a:gd name="adj" fmla="val 50000"/>
              </a:avLst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D0419B9E-5B3A-424F-B8E1-ADBBAC21F33F}"/>
                </a:ext>
              </a:extLst>
            </p:cNvPr>
            <p:cNvSpPr/>
            <p:nvPr/>
          </p:nvSpPr>
          <p:spPr>
            <a:xfrm rot="16200000">
              <a:off x="3583301" y="4155306"/>
              <a:ext cx="132275" cy="478088"/>
            </a:xfrm>
            <a:prstGeom prst="roundRect">
              <a:avLst>
                <a:gd name="adj" fmla="val 50000"/>
              </a:avLst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7594E586-81AD-1E4F-80C8-AD2E889928B2}"/>
                </a:ext>
              </a:extLst>
            </p:cNvPr>
            <p:cNvSpPr/>
            <p:nvPr/>
          </p:nvSpPr>
          <p:spPr>
            <a:xfrm rot="16200000">
              <a:off x="3581630" y="4449255"/>
              <a:ext cx="132275" cy="507340"/>
            </a:xfrm>
            <a:prstGeom prst="roundRect">
              <a:avLst>
                <a:gd name="adj" fmla="val 50000"/>
              </a:avLst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398FE595-D78D-B04C-ADD2-6657549FCB0C}"/>
                </a:ext>
              </a:extLst>
            </p:cNvPr>
            <p:cNvSpPr/>
            <p:nvPr/>
          </p:nvSpPr>
          <p:spPr>
            <a:xfrm rot="21117005">
              <a:off x="3742744" y="2981043"/>
              <a:ext cx="132275" cy="555738"/>
            </a:xfrm>
            <a:prstGeom prst="roundRect">
              <a:avLst>
                <a:gd name="adj" fmla="val 50000"/>
              </a:avLst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3AD9739B-BEE1-B947-A181-4CF4F8ABD740}"/>
                </a:ext>
              </a:extLst>
            </p:cNvPr>
            <p:cNvSpPr/>
            <p:nvPr/>
          </p:nvSpPr>
          <p:spPr>
            <a:xfrm rot="20018948">
              <a:off x="3488344" y="4958852"/>
              <a:ext cx="132275" cy="489848"/>
            </a:xfrm>
            <a:prstGeom prst="roundRect">
              <a:avLst>
                <a:gd name="adj" fmla="val 50000"/>
              </a:avLst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B03495E2-744D-5A4B-AB44-AC1F75878D5F}"/>
                </a:ext>
              </a:extLst>
            </p:cNvPr>
            <p:cNvSpPr/>
            <p:nvPr/>
          </p:nvSpPr>
          <p:spPr>
            <a:xfrm>
              <a:off x="606744" y="3013843"/>
              <a:ext cx="72150" cy="2385645"/>
            </a:xfrm>
            <a:prstGeom prst="roundRect">
              <a:avLst>
                <a:gd name="adj" fmla="val 50000"/>
              </a:avLst>
            </a:prstGeom>
            <a:solidFill>
              <a:srgbClr val="F3D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759759F-D058-144D-908D-BDC04405356A}"/>
              </a:ext>
            </a:extLst>
          </p:cNvPr>
          <p:cNvGrpSpPr/>
          <p:nvPr/>
        </p:nvGrpSpPr>
        <p:grpSpPr>
          <a:xfrm>
            <a:off x="6085389" y="1442167"/>
            <a:ext cx="5559917" cy="4077506"/>
            <a:chOff x="632460" y="3040380"/>
            <a:chExt cx="3231388" cy="236982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E22FE95-C51D-6A4B-B884-8B6FFD0998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080" y="3048000"/>
              <a:ext cx="0" cy="230124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13422BB-5578-9744-B07A-0E421A3C4172}"/>
                </a:ext>
              </a:extLst>
            </p:cNvPr>
            <p:cNvGrpSpPr/>
            <p:nvPr/>
          </p:nvGrpSpPr>
          <p:grpSpPr>
            <a:xfrm>
              <a:off x="632460" y="3040380"/>
              <a:ext cx="3231388" cy="2369820"/>
              <a:chOff x="632460" y="3040380"/>
              <a:chExt cx="3231388" cy="2369820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7F1FAFA-C38F-4D46-8594-89EDB79B99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460" y="3061490"/>
                <a:ext cx="457200" cy="76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50ABB18-5798-5B46-B0D9-231C55E20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9660" y="3048000"/>
                <a:ext cx="0" cy="9601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964E56F-2CF9-6842-BB41-24E057301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9660" y="4001917"/>
                <a:ext cx="3962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3741977E-CA05-2C47-9E85-BAAE922AAD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93520" y="3040380"/>
                <a:ext cx="0" cy="9601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63F6FB38-C6C0-454A-98A5-2E5261C749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5900" y="3040380"/>
                <a:ext cx="412649" cy="76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BBC2923F-D4EC-8440-AD89-C468513A45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8549" y="3048000"/>
                <a:ext cx="7620" cy="18059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5B257015-992E-5A48-BA33-4E2272E5E1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6169" y="4833257"/>
                <a:ext cx="405028" cy="76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D0D2F9B7-5801-5D4C-A75B-BD7D51CA15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18817" y="3835105"/>
                <a:ext cx="1" cy="102645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E56AAC16-CE24-9148-89D1-15A43BA6A4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8659" y="3835105"/>
                <a:ext cx="42333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C4725AB5-36DB-DD44-98A3-1347A8E907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3200" y="3835105"/>
                <a:ext cx="0" cy="151413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151C083F-1E0A-EA40-8D73-A28E590F3B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1989" y="5349240"/>
                <a:ext cx="40575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753BA24-E5B2-CC42-811C-E3C0EACFF9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69920" y="3048000"/>
                <a:ext cx="2337" cy="23012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F9C60E6-0910-7745-A147-98AFCBE5A2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9458" y="3048000"/>
                <a:ext cx="6412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DABBF583-6066-A84C-A829-F19ABD273A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67510" y="3482340"/>
                <a:ext cx="38821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76DA7F4-17B9-C346-A0D6-E13A74836C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75638" y="3784951"/>
                <a:ext cx="38821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7C4A1B68-074E-364B-B5C9-2A09F2DCB4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75638" y="4092926"/>
                <a:ext cx="38821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5135DA3E-7CBB-F144-94A4-ED564B6A95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67510" y="4396056"/>
                <a:ext cx="38821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E35BBA3B-A02B-BE45-8543-4525BA36E5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75638" y="4708876"/>
                <a:ext cx="38821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AF7F3FF-6A8A-754E-A25E-77B43138F8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5638" y="3482340"/>
                <a:ext cx="6872" cy="30261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B4FB109D-6470-CB45-8325-D2FC241B19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52469" y="3788515"/>
                <a:ext cx="6872" cy="30261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FF651BAF-7F57-1F4E-80A3-AC72F1ED04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2202" y="4091126"/>
                <a:ext cx="6872" cy="30261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881025F7-9348-1542-A0C0-2B2158C926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9033" y="4404464"/>
                <a:ext cx="6872" cy="30261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E4FCDFA9-03FD-F545-8756-4FB5857406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2202" y="4710678"/>
                <a:ext cx="6872" cy="30261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D35D211C-96B6-FD43-8672-AD251CC397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4055" y="3048000"/>
                <a:ext cx="44712" cy="4289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2AB667A9-2BA4-884E-A516-CC115F6DB0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85867" y="5006642"/>
                <a:ext cx="174750" cy="4035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3" name="Picture 62" descr="A picture containing sport, game&#10;&#10;Description automatically generated">
            <a:extLst>
              <a:ext uri="{FF2B5EF4-FFF2-40B4-BE49-F238E27FC236}">
                <a16:creationId xmlns:a16="http://schemas.microsoft.com/office/drawing/2014/main" id="{941581F9-D471-B048-8C75-D8116DC0AB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2346" y="944022"/>
            <a:ext cx="6768720" cy="5038323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ADD60-1986-ED47-87CE-ABFC9E9B00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9235" y="1722437"/>
                <a:ext cx="5379670" cy="463391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buFont typeface="System Font Regular"/>
                  <a:buChar char="-"/>
                </a:pPr>
                <a:r>
                  <a:rPr lang="en-US" sz="2000" dirty="0">
                    <a:solidFill>
                      <a:schemeClr val="tx1"/>
                    </a:solidFill>
                  </a:rPr>
                  <a:t>We showed how to find reference paths using SAT formulation</a:t>
                </a:r>
              </a:p>
              <a:p>
                <a:pPr>
                  <a:lnSpc>
                    <a:spcPct val="100000"/>
                  </a:lnSpc>
                  <a:buFont typeface="System Font Regular"/>
                  <a:buChar char="-"/>
                </a:pPr>
                <a:r>
                  <a:rPr lang="en-US" sz="2000" dirty="0">
                    <a:solidFill>
                      <a:schemeClr val="tx1"/>
                    </a:solidFill>
                  </a:rPr>
                  <a:t>We showed how to find the error bounds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using methods from control theory</a:t>
                </a:r>
              </a:p>
              <a:p>
                <a:pPr>
                  <a:lnSpc>
                    <a:spcPct val="100000"/>
                  </a:lnSpc>
                  <a:buFont typeface="System Font Regular"/>
                  <a:buChar char="-"/>
                </a:pPr>
                <a:r>
                  <a:rPr lang="en-US" sz="2000" dirty="0">
                    <a:solidFill>
                      <a:schemeClr val="tx1"/>
                    </a:solidFill>
                  </a:rPr>
                  <a:t>Putting it all together lets us synthesize controllers that satisfy the reach-avoid specification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Theorem [CAV 20]: </a:t>
                </a:r>
                <a:r>
                  <a:rPr lang="en-US" sz="2000" dirty="0"/>
                  <a:t>overall algorithm iteratively partitions the start set, and it is sound.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ADD60-1986-ED47-87CE-ABFC9E9B00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235" y="1722437"/>
                <a:ext cx="5379670" cy="4633913"/>
              </a:xfrm>
              <a:blipFill>
                <a:blip r:embed="rId4"/>
                <a:stretch>
                  <a:fillRect l="-1179" t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CADC7DD-AF24-0946-A591-CCBF0A7EC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3191664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6BFF96A9-8C55-BD41-BB1B-7B4EB8E45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2722" y="3429000"/>
            <a:ext cx="4146550" cy="310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AB42A68-C4D9-8D40-A15E-4A8BFA051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244" y="3406076"/>
            <a:ext cx="4207680" cy="315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DEB0D1-91F1-8B4F-B1E0-AF25DF344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626" y="1182472"/>
            <a:ext cx="2361125" cy="23769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475808-1AA2-C547-9ADB-C59953E3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Implementation: FACTEST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4F04E-53C6-3540-9CE3-6AD383D43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35" y="1592262"/>
            <a:ext cx="6848391" cy="4633913"/>
          </a:xfrm>
        </p:spPr>
        <p:txBody>
          <a:bodyPr/>
          <a:lstStyle/>
          <a:p>
            <a:pPr>
              <a:buFont typeface="System Font Regular"/>
              <a:buChar char="-"/>
            </a:pPr>
            <a:r>
              <a:rPr lang="en-US" sz="2000" dirty="0"/>
              <a:t>Python implementation</a:t>
            </a:r>
          </a:p>
          <a:p>
            <a:pPr>
              <a:buFont typeface="System Font Regular"/>
              <a:buChar char="-"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yices</a:t>
            </a:r>
            <a:r>
              <a:rPr lang="en-US" sz="2000" dirty="0"/>
              <a:t> for synthesizing reference path</a:t>
            </a:r>
          </a:p>
          <a:p>
            <a:pPr>
              <a:buFont typeface="System Font Regular"/>
              <a:buChar char="-"/>
            </a:pPr>
            <a:r>
              <a:rPr lang="en-US" sz="2000" dirty="0"/>
              <a:t>website: </a:t>
            </a:r>
            <a:r>
              <a:rPr lang="en-US" sz="2000" dirty="0">
                <a:hlinkClick r:id="rId5"/>
              </a:rPr>
              <a:t>https://kmmille.github.io/FACTEST/</a:t>
            </a:r>
            <a:endParaRPr lang="en-US" sz="2000" dirty="0"/>
          </a:p>
          <a:p>
            <a:pPr>
              <a:buFont typeface="System Font Regular"/>
              <a:buChar char="-"/>
            </a:pPr>
            <a:r>
              <a:rPr lang="en-US" sz="2000" dirty="0"/>
              <a:t>GitHub: </a:t>
            </a:r>
            <a:r>
              <a:rPr lang="en-US" sz="2000" dirty="0">
                <a:hlinkClick r:id="rId6"/>
              </a:rPr>
              <a:t>https://github.com/kmmille/FACTEST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D316F-6587-3745-B611-D74493B2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6B2CE660-BC8D-A646-9776-615B00EC793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756" y="3429000"/>
            <a:ext cx="4178002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519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571917-0052-2F48-A606-B3D1BF617D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0312" y="996254"/>
            <a:ext cx="7731373" cy="5820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41FCC9-93A4-3547-9178-34595D75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 synthesis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3DCDA-7CA3-134D-84CF-20C52C3E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2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1465F3-E95A-D54A-A782-EAFCD151D397}"/>
              </a:ext>
            </a:extLst>
          </p:cNvPr>
          <p:cNvSpPr/>
          <p:nvPr/>
        </p:nvSpPr>
        <p:spPr>
          <a:xfrm>
            <a:off x="2490528" y="6126682"/>
            <a:ext cx="507492" cy="459336"/>
          </a:xfrm>
          <a:prstGeom prst="rect">
            <a:avLst/>
          </a:prstGeom>
          <a:solidFill>
            <a:srgbClr val="858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Car">
            <a:extLst>
              <a:ext uri="{FF2B5EF4-FFF2-40B4-BE49-F238E27FC236}">
                <a16:creationId xmlns:a16="http://schemas.microsoft.com/office/drawing/2014/main" id="{8E943C5B-937F-2042-A41D-E80E8623D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6154" y="5237938"/>
            <a:ext cx="2029968" cy="2029968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53C73561-953E-BC4B-B49C-F2BC1A7E5394}"/>
              </a:ext>
            </a:extLst>
          </p:cNvPr>
          <p:cNvGrpSpPr/>
          <p:nvPr/>
        </p:nvGrpSpPr>
        <p:grpSpPr>
          <a:xfrm>
            <a:off x="188670" y="1300282"/>
            <a:ext cx="2809350" cy="4219435"/>
            <a:chOff x="188670" y="1300282"/>
            <a:chExt cx="2809350" cy="42194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96E21FC-E268-F140-A191-78FB7C2718C1}"/>
                    </a:ext>
                  </a:extLst>
                </p:cNvPr>
                <p:cNvSpPr txBox="1"/>
                <p:nvPr/>
              </p:nvSpPr>
              <p:spPr>
                <a:xfrm>
                  <a:off x="188670" y="1300282"/>
                  <a:ext cx="280935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2000" dirty="0">
                      <a:solidFill>
                        <a:srgbClr val="0070C0"/>
                      </a:solidFill>
                      <a:latin typeface="+mj-lt"/>
                    </a:rPr>
                    <a:t>System Model: </a:t>
                  </a:r>
                  <a:r>
                    <a:rPr lang="en-US" sz="2000" dirty="0">
                      <a:latin typeface="+mj-lt"/>
                    </a:rPr>
                    <a:t>Nonlinear dynamical system</a:t>
                  </a:r>
                </a:p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96E21FC-E268-F140-A191-78FB7C2718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670" y="1300282"/>
                  <a:ext cx="2809350" cy="1015663"/>
                </a:xfrm>
                <a:prstGeom prst="rect">
                  <a:avLst/>
                </a:prstGeom>
                <a:blipFill>
                  <a:blip r:embed="rId6"/>
                  <a:stretch>
                    <a:fillRect l="-2252" t="-2469" r="-1802" b="-4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5780E3E-8C31-834F-8DF4-873C1A878652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1593345" y="2315945"/>
              <a:ext cx="636967" cy="32037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DC58A37-25B0-0340-9F8F-E567EE82CE40}"/>
              </a:ext>
            </a:extLst>
          </p:cNvPr>
          <p:cNvGrpSpPr/>
          <p:nvPr/>
        </p:nvGrpSpPr>
        <p:grpSpPr>
          <a:xfrm>
            <a:off x="9584270" y="1300282"/>
            <a:ext cx="2228490" cy="1404733"/>
            <a:chOff x="9584270" y="1300282"/>
            <a:chExt cx="2228490" cy="14047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9D1C7A0-E782-F341-BCBF-AD7559DE047C}"/>
                    </a:ext>
                  </a:extLst>
                </p:cNvPr>
                <p:cNvSpPr txBox="1"/>
                <p:nvPr/>
              </p:nvSpPr>
              <p:spPr>
                <a:xfrm>
                  <a:off x="10134363" y="1300282"/>
                  <a:ext cx="16783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070C0"/>
                      </a:solidFill>
                      <a:latin typeface="+mj-lt"/>
                    </a:rPr>
                    <a:t>Unsafe set </a:t>
                  </a:r>
                  <a14:m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a14:m>
                  <a:endParaRPr lang="en-US" sz="2000" b="0" dirty="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9D1C7A0-E782-F341-BCBF-AD7559DE04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4363" y="1300282"/>
                  <a:ext cx="1678397" cy="400110"/>
                </a:xfrm>
                <a:prstGeom prst="rect">
                  <a:avLst/>
                </a:prstGeom>
                <a:blipFill>
                  <a:blip r:embed="rId7"/>
                  <a:stretch>
                    <a:fillRect t="-606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CA7858A-88C9-A947-8A55-98DFC9F26F64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9584270" y="1700392"/>
              <a:ext cx="1389292" cy="10046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D982845-0467-E848-9CA8-E7ABCBE3A38B}"/>
              </a:ext>
            </a:extLst>
          </p:cNvPr>
          <p:cNvGrpSpPr/>
          <p:nvPr/>
        </p:nvGrpSpPr>
        <p:grpSpPr>
          <a:xfrm>
            <a:off x="9325655" y="5519717"/>
            <a:ext cx="2339116" cy="1066301"/>
            <a:chOff x="9325655" y="5519717"/>
            <a:chExt cx="2339116" cy="10663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5D70587-571D-3742-A0A2-CAAB0E62D61E}"/>
                    </a:ext>
                  </a:extLst>
                </p:cNvPr>
                <p:cNvSpPr txBox="1"/>
                <p:nvPr/>
              </p:nvSpPr>
              <p:spPr>
                <a:xfrm>
                  <a:off x="10221900" y="5519717"/>
                  <a:ext cx="144287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0070C0"/>
                      </a:solidFill>
                      <a:latin typeface="+mj-lt"/>
                    </a:rPr>
                    <a:t>Goal</a:t>
                  </a:r>
                  <a:r>
                    <a:rPr lang="en-US" sz="2000" b="0" dirty="0">
                      <a:solidFill>
                        <a:srgbClr val="0070C0"/>
                      </a:solidFill>
                      <a:latin typeface="+mj-lt"/>
                    </a:rPr>
                    <a:t> set </a:t>
                  </a:r>
                  <a14:m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a14:m>
                  <a:endParaRPr lang="en-US" sz="2000" b="0" dirty="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5D70587-571D-3742-A0A2-CAAB0E62D6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1900" y="5519717"/>
                  <a:ext cx="1442871" cy="400110"/>
                </a:xfrm>
                <a:prstGeom prst="rect">
                  <a:avLst/>
                </a:prstGeom>
                <a:blipFill>
                  <a:blip r:embed="rId8"/>
                  <a:stretch>
                    <a:fillRect t="-625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F6D01B1-7475-3B4A-ABA5-777BE358AAD1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9325655" y="5919827"/>
              <a:ext cx="1617681" cy="6661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6362CF2-93C0-D948-821D-2649B26D893E}"/>
              </a:ext>
            </a:extLst>
          </p:cNvPr>
          <p:cNvGrpSpPr/>
          <p:nvPr/>
        </p:nvGrpSpPr>
        <p:grpSpPr>
          <a:xfrm>
            <a:off x="260176" y="4281725"/>
            <a:ext cx="2484098" cy="2097721"/>
            <a:chOff x="260176" y="4281725"/>
            <a:chExt cx="2484098" cy="20977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9C482E4-0D8F-7949-9F93-D3EA0BAA34B0}"/>
                    </a:ext>
                  </a:extLst>
                </p:cNvPr>
                <p:cNvSpPr txBox="1"/>
                <p:nvPr/>
              </p:nvSpPr>
              <p:spPr>
                <a:xfrm>
                  <a:off x="260176" y="4281725"/>
                  <a:ext cx="121216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070C0"/>
                      </a:solidFill>
                      <a:latin typeface="+mj-lt"/>
                    </a:rPr>
                    <a:t>Start set </a:t>
                  </a:r>
                  <a14:m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endParaRPr lang="en-US" sz="2000" b="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9C482E4-0D8F-7949-9F93-D3EA0BAA3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176" y="4281725"/>
                  <a:ext cx="1212164" cy="707886"/>
                </a:xfrm>
                <a:prstGeom prst="rect">
                  <a:avLst/>
                </a:prstGeom>
                <a:blipFill>
                  <a:blip r:embed="rId9"/>
                  <a:stretch>
                    <a:fillRect t="-3509" r="-20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7754051-8C89-6C45-AB98-0C707F6A55C8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866258" y="4989611"/>
              <a:ext cx="1878016" cy="13898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975B92-9AC9-B445-A2C3-264E421CC691}"/>
                  </a:ext>
                </a:extLst>
              </p:cNvPr>
              <p:cNvSpPr txBox="1"/>
              <p:nvPr/>
            </p:nvSpPr>
            <p:spPr>
              <a:xfrm>
                <a:off x="260176" y="2268498"/>
                <a:ext cx="13865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ourier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975B92-9AC9-B445-A2C3-264E421CC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6" y="2268498"/>
                <a:ext cx="1386597" cy="307777"/>
              </a:xfrm>
              <a:prstGeom prst="rect">
                <a:avLst/>
              </a:prstGeom>
              <a:blipFill>
                <a:blip r:embed="rId10"/>
                <a:stretch>
                  <a:fillRect t="-4000" r="-1802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0091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43862-0DF5-E242-88DF-57E383A94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FACTEST effectively synthesizes controllers for various scenarios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AA3D-D447-D841-A07A-D92AD115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906375D-4549-5749-95FA-3B3F12CCDA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786" y="846310"/>
            <a:ext cx="4053878" cy="3017520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D6901137-3AC8-004D-A3D9-83CE9DEB00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061" y="846310"/>
            <a:ext cx="4053878" cy="301752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345F0D0-9DD7-CD49-9624-7963BF4266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6336" y="846310"/>
            <a:ext cx="4053878" cy="301752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FF1E34E-F234-1C4F-884E-60D4A8FF33B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786" y="3543473"/>
            <a:ext cx="4053878" cy="301752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D17ACC1-D418-D24A-9584-06AB30ECE1C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061" y="3543473"/>
            <a:ext cx="4053878" cy="3017520"/>
          </a:xfrm>
          <a:prstGeom prst="rect">
            <a:avLst/>
          </a:prstGeom>
        </p:spPr>
      </p:pic>
      <p:pic>
        <p:nvPicPr>
          <p:cNvPr id="10" name="Picture 9" descr="A picture containing sport, game&#10;&#10;Description automatically generated">
            <a:extLst>
              <a:ext uri="{FF2B5EF4-FFF2-40B4-BE49-F238E27FC236}">
                <a16:creationId xmlns:a16="http://schemas.microsoft.com/office/drawing/2014/main" id="{88AD7F9C-F850-2149-92A2-80C5E253E31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6336" y="3543473"/>
            <a:ext cx="4053878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354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43862-0DF5-E242-88DF-57E383A94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42" y="136525"/>
            <a:ext cx="12052515" cy="1325563"/>
          </a:xfrm>
        </p:spPr>
        <p:txBody>
          <a:bodyPr/>
          <a:lstStyle/>
          <a:p>
            <a:r>
              <a:rPr lang="en-US" dirty="0"/>
              <a:t>FACTEST effectively synthesizes controllers for various scenarios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AA3D-D447-D841-A07A-D92AD115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2976B22-9EEF-ED43-8D1F-1616CE3A9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176788"/>
              </p:ext>
            </p:extLst>
          </p:nvPr>
        </p:nvGraphicFramePr>
        <p:xfrm>
          <a:off x="1501398" y="1119405"/>
          <a:ext cx="9189202" cy="5602070"/>
        </p:xfrm>
        <a:graphic>
          <a:graphicData uri="http://schemas.openxmlformats.org/drawingml/2006/table">
            <a:tbl>
              <a:tblPr/>
              <a:tblGrid>
                <a:gridCol w="1238573">
                  <a:extLst>
                    <a:ext uri="{9D8B030D-6E8A-4147-A177-3AD203B41FA5}">
                      <a16:colId xmlns:a16="http://schemas.microsoft.com/office/drawing/2014/main" val="1899291661"/>
                    </a:ext>
                  </a:extLst>
                </a:gridCol>
                <a:gridCol w="1007390">
                  <a:extLst>
                    <a:ext uri="{9D8B030D-6E8A-4147-A177-3AD203B41FA5}">
                      <a16:colId xmlns:a16="http://schemas.microsoft.com/office/drawing/2014/main" val="2665652338"/>
                    </a:ext>
                  </a:extLst>
                </a:gridCol>
                <a:gridCol w="821410">
                  <a:extLst>
                    <a:ext uri="{9D8B030D-6E8A-4147-A177-3AD203B41FA5}">
                      <a16:colId xmlns:a16="http://schemas.microsoft.com/office/drawing/2014/main" val="2936813894"/>
                    </a:ext>
                  </a:extLst>
                </a:gridCol>
                <a:gridCol w="2293749">
                  <a:extLst>
                    <a:ext uri="{9D8B030D-6E8A-4147-A177-3AD203B41FA5}">
                      <a16:colId xmlns:a16="http://schemas.microsoft.com/office/drawing/2014/main" val="2295990802"/>
                    </a:ext>
                  </a:extLst>
                </a:gridCol>
                <a:gridCol w="1224366">
                  <a:extLst>
                    <a:ext uri="{9D8B030D-6E8A-4147-A177-3AD203B41FA5}">
                      <a16:colId xmlns:a16="http://schemas.microsoft.com/office/drawing/2014/main" val="918352962"/>
                    </a:ext>
                  </a:extLst>
                </a:gridCol>
                <a:gridCol w="1193370">
                  <a:extLst>
                    <a:ext uri="{9D8B030D-6E8A-4147-A177-3AD203B41FA5}">
                      <a16:colId xmlns:a16="http://schemas.microsoft.com/office/drawing/2014/main" val="2554186709"/>
                    </a:ext>
                  </a:extLst>
                </a:gridCol>
                <a:gridCol w="1410344">
                  <a:extLst>
                    <a:ext uri="{9D8B030D-6E8A-4147-A177-3AD203B41FA5}">
                      <a16:colId xmlns:a16="http://schemas.microsoft.com/office/drawing/2014/main" val="2120810459"/>
                    </a:ext>
                  </a:extLst>
                </a:gridCol>
              </a:tblGrid>
              <a:tr h="318435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model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env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 size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+mj-lt"/>
                        </a:rPr>
                        <a:t>state space, input space</a:t>
                      </a: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obs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time (s)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9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 parts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947899"/>
                  </a:ext>
                </a:extLst>
              </a:tr>
              <a:tr h="353101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zigzag1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(3, 2)</a:t>
                      </a: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0.027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9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489470"/>
                  </a:ext>
                </a:extLst>
              </a:tr>
              <a:tr h="335484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zigzag2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(3, 2)</a:t>
                      </a: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0.141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9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938039"/>
                  </a:ext>
                </a:extLst>
              </a:tr>
              <a:tr h="318435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zigzag3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(3, 2)</a:t>
                      </a: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0.611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9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291485"/>
                  </a:ext>
                </a:extLst>
              </a:tr>
              <a:tr h="335484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maze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(3, 2)</a:t>
                      </a: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0.081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9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624336"/>
                  </a:ext>
                </a:extLst>
              </a:tr>
              <a:tr h="318435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barrier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(3, 2)</a:t>
                      </a: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0.516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9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736194"/>
                  </a:ext>
                </a:extLst>
              </a:tr>
              <a:tr h="335484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SCOTS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0.08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(3, 2)</a:t>
                      </a: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0.630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9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932296"/>
                  </a:ext>
                </a:extLst>
              </a:tr>
              <a:tr h="353101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robot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zigzag1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(4, 2)</a:t>
                      </a: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0.025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9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67415"/>
                  </a:ext>
                </a:extLst>
              </a:tr>
              <a:tr h="335484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robot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zigzag2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(4, 2)</a:t>
                      </a: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0.189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9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304291"/>
                  </a:ext>
                </a:extLst>
              </a:tr>
              <a:tr h="318435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robot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zigzag3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(4, 2)</a:t>
                      </a: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0.619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9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85194"/>
                  </a:ext>
                </a:extLst>
              </a:tr>
              <a:tr h="335484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robot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maze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(4, 2)</a:t>
                      </a: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0.080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9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09265"/>
                  </a:ext>
                </a:extLst>
              </a:tr>
              <a:tr h="318435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robot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barrier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(4, 2)</a:t>
                      </a: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0.545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9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192579"/>
                  </a:ext>
                </a:extLst>
              </a:tr>
              <a:tr h="335484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robot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SCOTS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0.07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(4, 2)</a:t>
                      </a: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0.643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9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946884"/>
                  </a:ext>
                </a:extLst>
              </a:tr>
              <a:tr h="335484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auv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ztunnel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(4, 3)</a:t>
                      </a: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0.364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9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54671"/>
                  </a:ext>
                </a:extLst>
              </a:tr>
              <a:tr h="318435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auv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ltunnel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(4, 3)</a:t>
                      </a: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0.325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9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087076"/>
                  </a:ext>
                </a:extLst>
              </a:tr>
              <a:tr h="318435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hovercraft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ztunnel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(6, 4)</a:t>
                      </a: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0.4763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9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306530"/>
                  </a:ext>
                </a:extLst>
              </a:tr>
              <a:tr h="318435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hovercraft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ltunnel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(6, 4)</a:t>
                      </a: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0.1383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9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7278" marR="7278" marT="7278" marB="72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575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819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AA5DC-6A58-4847-976E-B6E30980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FACTEST vs. RRT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9A5D1-CAB0-8547-9625-8B8D0754A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A rapidly exploring random tree (RRT) is one of the most popular algorithm designed to efficiently search nonconvex, high-dimensional spaces by randomly building a space-filling tree.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291-06EA-544E-B1D3-1901BAC2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22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8D9584CD-8B16-364B-8F58-6C8BCECFD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3" y="2314023"/>
            <a:ext cx="5231527" cy="3923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1E2656-35B5-6641-86E9-FC0B3E0F0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41" y="2314023"/>
            <a:ext cx="5231526" cy="392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396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681C-53B1-2148-B23B-8B00FAD5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FACTEST vs. RRT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3234B-3C7F-BB45-820C-1F57FCEA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23</a:t>
            </a:fld>
            <a:endParaRPr lang="en-US"/>
          </a:p>
        </p:txBody>
      </p:sp>
      <p:pic>
        <p:nvPicPr>
          <p:cNvPr id="15" name="Picture 14" descr="A picture containing building, cage, door, food&#10;&#10;Description automatically generated">
            <a:extLst>
              <a:ext uri="{FF2B5EF4-FFF2-40B4-BE49-F238E27FC236}">
                <a16:creationId xmlns:a16="http://schemas.microsoft.com/office/drawing/2014/main" id="{5BB38148-F2C5-434B-A1D4-8E3DA6FB9B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7543" y="4200122"/>
            <a:ext cx="3130448" cy="2347836"/>
          </a:xfrm>
          <a:prstGeom prst="rect">
            <a:avLst/>
          </a:prstGeom>
        </p:spPr>
      </p:pic>
      <p:pic>
        <p:nvPicPr>
          <p:cNvPr id="16" name="Picture 1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8C6C559-C430-364A-8778-8B016DB15C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854" y="4214319"/>
            <a:ext cx="3152997" cy="2364747"/>
          </a:xfrm>
          <a:prstGeom prst="rect">
            <a:avLst/>
          </a:prstGeom>
        </p:spPr>
      </p:pic>
      <p:pic>
        <p:nvPicPr>
          <p:cNvPr id="17" name="Picture 16" descr="A picture containing game&#10;&#10;Description automatically generated">
            <a:extLst>
              <a:ext uri="{FF2B5EF4-FFF2-40B4-BE49-F238E27FC236}">
                <a16:creationId xmlns:a16="http://schemas.microsoft.com/office/drawing/2014/main" id="{D4E27E7F-588C-1949-8222-5F5C69C640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249" y="4222127"/>
            <a:ext cx="3142305" cy="2356729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F8262E4B-0B48-CE47-B01B-0665E50675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702" y="4214320"/>
            <a:ext cx="3142305" cy="2356729"/>
          </a:xfrm>
          <a:prstGeom prst="rect">
            <a:avLst/>
          </a:prstGeom>
        </p:spPr>
      </p:pic>
      <p:pic>
        <p:nvPicPr>
          <p:cNvPr id="19" name="Picture 18" descr="A picture containing building, brick, door, cage&#10;&#10;Description automatically generated">
            <a:extLst>
              <a:ext uri="{FF2B5EF4-FFF2-40B4-BE49-F238E27FC236}">
                <a16:creationId xmlns:a16="http://schemas.microsoft.com/office/drawing/2014/main" id="{C55E3FB9-DA1B-A44C-AADC-E092DA46C6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527" y="1460673"/>
            <a:ext cx="3130448" cy="2347836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068A80C6-B4C0-B14B-B5F5-5B006DF335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403" y="1460990"/>
            <a:ext cx="3130448" cy="2347836"/>
          </a:xfrm>
          <a:prstGeom prst="rect">
            <a:avLst/>
          </a:prstGeom>
        </p:spPr>
      </p:pic>
      <p:pic>
        <p:nvPicPr>
          <p:cNvPr id="21" name="Picture 20" descr="A picture containing game&#10;&#10;Description automatically generated">
            <a:extLst>
              <a:ext uri="{FF2B5EF4-FFF2-40B4-BE49-F238E27FC236}">
                <a16:creationId xmlns:a16="http://schemas.microsoft.com/office/drawing/2014/main" id="{E19C8D88-1FA0-D144-8873-9547451E945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244" y="1461307"/>
            <a:ext cx="3130448" cy="2347836"/>
          </a:xfrm>
          <a:prstGeom prst="rect">
            <a:avLst/>
          </a:prstGeom>
        </p:spPr>
      </p:pic>
      <p:pic>
        <p:nvPicPr>
          <p:cNvPr id="22" name="Picture 21" descr="A close up of a barn&#10;&#10;Description automatically generated">
            <a:extLst>
              <a:ext uri="{FF2B5EF4-FFF2-40B4-BE49-F238E27FC236}">
                <a16:creationId xmlns:a16="http://schemas.microsoft.com/office/drawing/2014/main" id="{D9216ADD-D1B4-F749-93C2-C8BC5EB3D51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1641" y="1461307"/>
            <a:ext cx="3130448" cy="2347836"/>
          </a:xfrm>
          <a:prstGeom prst="rect">
            <a:avLst/>
          </a:prstGeom>
        </p:spPr>
      </p:pic>
      <p:pic>
        <p:nvPicPr>
          <p:cNvPr id="23" name="Picture 22" descr="A picture containing game&#10;&#10;Description automatically generated">
            <a:extLst>
              <a:ext uri="{FF2B5EF4-FFF2-40B4-BE49-F238E27FC236}">
                <a16:creationId xmlns:a16="http://schemas.microsoft.com/office/drawing/2014/main" id="{B7A2AD6A-BE02-2C4A-8481-97E39A84BDE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305" y="1454063"/>
            <a:ext cx="3180952" cy="2385715"/>
          </a:xfrm>
          <a:prstGeom prst="rect">
            <a:avLst/>
          </a:prstGeom>
        </p:spPr>
      </p:pic>
      <p:pic>
        <p:nvPicPr>
          <p:cNvPr id="24" name="Picture 23" descr="A picture containing game&#10;&#10;Description automatically generated">
            <a:extLst>
              <a:ext uri="{FF2B5EF4-FFF2-40B4-BE49-F238E27FC236}">
                <a16:creationId xmlns:a16="http://schemas.microsoft.com/office/drawing/2014/main" id="{21C31468-BB94-CB40-B224-885FC580419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915" y="4200122"/>
            <a:ext cx="3160939" cy="23707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DE2310B-9457-F844-88C7-D4272EF67D3B}"/>
              </a:ext>
            </a:extLst>
          </p:cNvPr>
          <p:cNvSpPr txBox="1"/>
          <p:nvPr/>
        </p:nvSpPr>
        <p:spPr>
          <a:xfrm>
            <a:off x="5230267" y="1245689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j-lt"/>
              </a:rPr>
              <a:t>FACTEST Results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24D62A-88C7-2B45-9711-B7C807218027}"/>
              </a:ext>
            </a:extLst>
          </p:cNvPr>
          <p:cNvSpPr txBox="1"/>
          <p:nvPr/>
        </p:nvSpPr>
        <p:spPr>
          <a:xfrm>
            <a:off x="5443627" y="4037251"/>
            <a:ext cx="1253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j-lt"/>
              </a:rPr>
              <a:t>RRT Results</a:t>
            </a:r>
          </a:p>
        </p:txBody>
      </p:sp>
    </p:spTree>
    <p:extLst>
      <p:ext uri="{BB962C8B-B14F-4D97-AF65-F5344CB8AC3E}">
        <p14:creationId xmlns:p14="http://schemas.microsoft.com/office/powerpoint/2010/main" val="24386144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67D6E-847A-5E46-89EC-820C7CD4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407CE-1DDB-9D42-8A1B-14636E109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/>
              <a:t>Open loop controller + tracking controller can serve the reach avoid purpose for dynamical systems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/>
              <a:t>Synthesizing controllers can be efficient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-"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Satisfiability over quantifier-free linear real arithmetic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-"/>
            </a:pP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</a:rPr>
              <a:t>#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constraints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</a:rPr>
              <a:t>is proportional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</a:rPr>
              <a:t>to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</a:rPr>
              <a:t>#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</a:rPr>
              <a:t>surfaces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</a:rPr>
              <a:t>of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</a:rPr>
              <a:t>obstacles and goal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dirty="0"/>
              <a:t>Experiments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scalability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-"/>
            </a:pP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</a:rPr>
              <a:t>Find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controllers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</a:rPr>
              <a:t>in seconds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Ongoing works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-"/>
            </a:pP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</a:rPr>
              <a:t>Synthesize controllers for dynamic environments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-"/>
            </a:pP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</a:rPr>
              <a:t>Multi-agent planning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7805D-5680-354E-B39C-5CFA0D82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220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571917-0052-2F48-A606-B3D1BF617D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0312" y="996254"/>
            <a:ext cx="7731373" cy="5820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41FCC9-93A4-3547-9178-34595D75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 synthesis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3DCDA-7CA3-134D-84CF-20C52C3E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3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1465F3-E95A-D54A-A782-EAFCD151D397}"/>
              </a:ext>
            </a:extLst>
          </p:cNvPr>
          <p:cNvSpPr/>
          <p:nvPr/>
        </p:nvSpPr>
        <p:spPr>
          <a:xfrm>
            <a:off x="2490528" y="6126682"/>
            <a:ext cx="507492" cy="459336"/>
          </a:xfrm>
          <a:prstGeom prst="rect">
            <a:avLst/>
          </a:prstGeom>
          <a:solidFill>
            <a:srgbClr val="858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E943C5B-937F-2042-A41D-E80E8623D3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490528" y="5890671"/>
            <a:ext cx="507492" cy="507492"/>
          </a:xfrm>
          <a:prstGeom prst="rect">
            <a:avLst/>
          </a:prstGeom>
        </p:spPr>
      </p:pic>
      <p:sp>
        <p:nvSpPr>
          <p:cNvPr id="22" name="Freeform 21">
            <a:extLst>
              <a:ext uri="{FF2B5EF4-FFF2-40B4-BE49-F238E27FC236}">
                <a16:creationId xmlns:a16="http://schemas.microsoft.com/office/drawing/2014/main" id="{5435280E-6D05-5F48-B55A-31A6A49807E4}"/>
              </a:ext>
            </a:extLst>
          </p:cNvPr>
          <p:cNvSpPr/>
          <p:nvPr/>
        </p:nvSpPr>
        <p:spPr>
          <a:xfrm>
            <a:off x="2607732" y="1229841"/>
            <a:ext cx="7093739" cy="5254373"/>
          </a:xfrm>
          <a:custGeom>
            <a:avLst/>
            <a:gdLst>
              <a:gd name="connsiteX0" fmla="*/ 39862 w 6099622"/>
              <a:gd name="connsiteY0" fmla="*/ 4260850 h 4518025"/>
              <a:gd name="connsiteX1" fmla="*/ 97012 w 6099622"/>
              <a:gd name="connsiteY1" fmla="*/ 288925 h 4518025"/>
              <a:gd name="connsiteX2" fmla="*/ 882824 w 6099622"/>
              <a:gd name="connsiteY2" fmla="*/ 417513 h 4518025"/>
              <a:gd name="connsiteX3" fmla="*/ 925687 w 6099622"/>
              <a:gd name="connsiteY3" fmla="*/ 1303338 h 4518025"/>
              <a:gd name="connsiteX4" fmla="*/ 1025699 w 6099622"/>
              <a:gd name="connsiteY4" fmla="*/ 2046288 h 4518025"/>
              <a:gd name="connsiteX5" fmla="*/ 1554337 w 6099622"/>
              <a:gd name="connsiteY5" fmla="*/ 1974850 h 4518025"/>
              <a:gd name="connsiteX6" fmla="*/ 1654349 w 6099622"/>
              <a:gd name="connsiteY6" fmla="*/ 1174750 h 4518025"/>
              <a:gd name="connsiteX7" fmla="*/ 1768649 w 6099622"/>
              <a:gd name="connsiteY7" fmla="*/ 246063 h 4518025"/>
              <a:gd name="connsiteX8" fmla="*/ 2311574 w 6099622"/>
              <a:gd name="connsiteY8" fmla="*/ 146050 h 4518025"/>
              <a:gd name="connsiteX9" fmla="*/ 2483024 w 6099622"/>
              <a:gd name="connsiteY9" fmla="*/ 1003300 h 4518025"/>
              <a:gd name="connsiteX10" fmla="*/ 2468737 w 6099622"/>
              <a:gd name="connsiteY10" fmla="*/ 2789238 h 4518025"/>
              <a:gd name="connsiteX11" fmla="*/ 2683049 w 6099622"/>
              <a:gd name="connsiteY11" fmla="*/ 3746500 h 4518025"/>
              <a:gd name="connsiteX12" fmla="*/ 3183112 w 6099622"/>
              <a:gd name="connsiteY12" fmla="*/ 3446463 h 4518025"/>
              <a:gd name="connsiteX13" fmla="*/ 3183112 w 6099622"/>
              <a:gd name="connsiteY13" fmla="*/ 1946275 h 4518025"/>
              <a:gd name="connsiteX14" fmla="*/ 3583162 w 6099622"/>
              <a:gd name="connsiteY14" fmla="*/ 1617663 h 4518025"/>
              <a:gd name="connsiteX15" fmla="*/ 3897487 w 6099622"/>
              <a:gd name="connsiteY15" fmla="*/ 1803400 h 4518025"/>
              <a:gd name="connsiteX16" fmla="*/ 3997499 w 6099622"/>
              <a:gd name="connsiteY16" fmla="*/ 3203575 h 4518025"/>
              <a:gd name="connsiteX17" fmla="*/ 4111799 w 6099622"/>
              <a:gd name="connsiteY17" fmla="*/ 4346575 h 4518025"/>
              <a:gd name="connsiteX18" fmla="*/ 4711874 w 6099622"/>
              <a:gd name="connsiteY18" fmla="*/ 4260850 h 4518025"/>
              <a:gd name="connsiteX19" fmla="*/ 4697587 w 6099622"/>
              <a:gd name="connsiteY19" fmla="*/ 2574925 h 4518025"/>
              <a:gd name="connsiteX20" fmla="*/ 4726162 w 6099622"/>
              <a:gd name="connsiteY20" fmla="*/ 903288 h 4518025"/>
              <a:gd name="connsiteX21" fmla="*/ 5111924 w 6099622"/>
              <a:gd name="connsiteY21" fmla="*/ 288925 h 4518025"/>
              <a:gd name="connsiteX22" fmla="*/ 5983462 w 6099622"/>
              <a:gd name="connsiteY22" fmla="*/ 403225 h 4518025"/>
              <a:gd name="connsiteX23" fmla="*/ 5969174 w 6099622"/>
              <a:gd name="connsiteY23" fmla="*/ 903288 h 4518025"/>
              <a:gd name="connsiteX24" fmla="*/ 5454824 w 6099622"/>
              <a:gd name="connsiteY24" fmla="*/ 989013 h 4518025"/>
              <a:gd name="connsiteX25" fmla="*/ 5397674 w 6099622"/>
              <a:gd name="connsiteY25" fmla="*/ 1431925 h 4518025"/>
              <a:gd name="connsiteX26" fmla="*/ 5840587 w 6099622"/>
              <a:gd name="connsiteY26" fmla="*/ 1560513 h 4518025"/>
              <a:gd name="connsiteX27" fmla="*/ 6097762 w 6099622"/>
              <a:gd name="connsiteY27" fmla="*/ 1703388 h 4518025"/>
              <a:gd name="connsiteX28" fmla="*/ 5926312 w 6099622"/>
              <a:gd name="connsiteY28" fmla="*/ 2017713 h 4518025"/>
              <a:gd name="connsiteX29" fmla="*/ 5397674 w 6099622"/>
              <a:gd name="connsiteY29" fmla="*/ 2174875 h 4518025"/>
              <a:gd name="connsiteX30" fmla="*/ 5454824 w 6099622"/>
              <a:gd name="connsiteY30" fmla="*/ 2646363 h 4518025"/>
              <a:gd name="connsiteX31" fmla="*/ 6026324 w 6099622"/>
              <a:gd name="connsiteY31" fmla="*/ 2732088 h 4518025"/>
              <a:gd name="connsiteX32" fmla="*/ 5997749 w 6099622"/>
              <a:gd name="connsiteY32" fmla="*/ 3160713 h 4518025"/>
              <a:gd name="connsiteX33" fmla="*/ 5440537 w 6099622"/>
              <a:gd name="connsiteY33" fmla="*/ 3303588 h 4518025"/>
              <a:gd name="connsiteX34" fmla="*/ 5383387 w 6099622"/>
              <a:gd name="connsiteY34" fmla="*/ 3803650 h 4518025"/>
              <a:gd name="connsiteX35" fmla="*/ 5726287 w 6099622"/>
              <a:gd name="connsiteY35" fmla="*/ 4175125 h 4518025"/>
              <a:gd name="connsiteX36" fmla="*/ 5754862 w 6099622"/>
              <a:gd name="connsiteY36" fmla="*/ 4518025 h 451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99622" h="4518025">
                <a:moveTo>
                  <a:pt x="39862" y="4260850"/>
                </a:moveTo>
                <a:cubicBezTo>
                  <a:pt x="-1810" y="2595165"/>
                  <a:pt x="-43482" y="929481"/>
                  <a:pt x="97012" y="288925"/>
                </a:cubicBezTo>
                <a:cubicBezTo>
                  <a:pt x="237506" y="-351631"/>
                  <a:pt x="744711" y="248444"/>
                  <a:pt x="882824" y="417513"/>
                </a:cubicBezTo>
                <a:cubicBezTo>
                  <a:pt x="1020937" y="586582"/>
                  <a:pt x="901875" y="1031875"/>
                  <a:pt x="925687" y="1303338"/>
                </a:cubicBezTo>
                <a:cubicBezTo>
                  <a:pt x="949500" y="1574800"/>
                  <a:pt x="920924" y="1934369"/>
                  <a:pt x="1025699" y="2046288"/>
                </a:cubicBezTo>
                <a:cubicBezTo>
                  <a:pt x="1130474" y="2158207"/>
                  <a:pt x="1449562" y="2120106"/>
                  <a:pt x="1554337" y="1974850"/>
                </a:cubicBezTo>
                <a:cubicBezTo>
                  <a:pt x="1659112" y="1829594"/>
                  <a:pt x="1618630" y="1462881"/>
                  <a:pt x="1654349" y="1174750"/>
                </a:cubicBezTo>
                <a:cubicBezTo>
                  <a:pt x="1690068" y="886619"/>
                  <a:pt x="1659112" y="417513"/>
                  <a:pt x="1768649" y="246063"/>
                </a:cubicBezTo>
                <a:cubicBezTo>
                  <a:pt x="1878186" y="74613"/>
                  <a:pt x="2192512" y="19844"/>
                  <a:pt x="2311574" y="146050"/>
                </a:cubicBezTo>
                <a:cubicBezTo>
                  <a:pt x="2430636" y="272256"/>
                  <a:pt x="2456830" y="562769"/>
                  <a:pt x="2483024" y="1003300"/>
                </a:cubicBezTo>
                <a:cubicBezTo>
                  <a:pt x="2509218" y="1443831"/>
                  <a:pt x="2435400" y="2332038"/>
                  <a:pt x="2468737" y="2789238"/>
                </a:cubicBezTo>
                <a:cubicBezTo>
                  <a:pt x="2502074" y="3246438"/>
                  <a:pt x="2563987" y="3636963"/>
                  <a:pt x="2683049" y="3746500"/>
                </a:cubicBezTo>
                <a:cubicBezTo>
                  <a:pt x="2802111" y="3856037"/>
                  <a:pt x="3099768" y="3746500"/>
                  <a:pt x="3183112" y="3446463"/>
                </a:cubicBezTo>
                <a:cubicBezTo>
                  <a:pt x="3266456" y="3146426"/>
                  <a:pt x="3116437" y="2251075"/>
                  <a:pt x="3183112" y="1946275"/>
                </a:cubicBezTo>
                <a:cubicBezTo>
                  <a:pt x="3249787" y="1641475"/>
                  <a:pt x="3464100" y="1641475"/>
                  <a:pt x="3583162" y="1617663"/>
                </a:cubicBezTo>
                <a:cubicBezTo>
                  <a:pt x="3702224" y="1593851"/>
                  <a:pt x="3828431" y="1539081"/>
                  <a:pt x="3897487" y="1803400"/>
                </a:cubicBezTo>
                <a:cubicBezTo>
                  <a:pt x="3966543" y="2067719"/>
                  <a:pt x="3961780" y="2779712"/>
                  <a:pt x="3997499" y="3203575"/>
                </a:cubicBezTo>
                <a:cubicBezTo>
                  <a:pt x="4033218" y="3627437"/>
                  <a:pt x="3992737" y="4170363"/>
                  <a:pt x="4111799" y="4346575"/>
                </a:cubicBezTo>
                <a:cubicBezTo>
                  <a:pt x="4230861" y="4522787"/>
                  <a:pt x="4614243" y="4556125"/>
                  <a:pt x="4711874" y="4260850"/>
                </a:cubicBezTo>
                <a:cubicBezTo>
                  <a:pt x="4809505" y="3965575"/>
                  <a:pt x="4695206" y="3134519"/>
                  <a:pt x="4697587" y="2574925"/>
                </a:cubicBezTo>
                <a:cubicBezTo>
                  <a:pt x="4699968" y="2015331"/>
                  <a:pt x="4657106" y="1284288"/>
                  <a:pt x="4726162" y="903288"/>
                </a:cubicBezTo>
                <a:cubicBezTo>
                  <a:pt x="4795218" y="522288"/>
                  <a:pt x="4902374" y="372269"/>
                  <a:pt x="5111924" y="288925"/>
                </a:cubicBezTo>
                <a:cubicBezTo>
                  <a:pt x="5321474" y="205581"/>
                  <a:pt x="5840587" y="300831"/>
                  <a:pt x="5983462" y="403225"/>
                </a:cubicBezTo>
                <a:cubicBezTo>
                  <a:pt x="6126337" y="505619"/>
                  <a:pt x="6057280" y="805657"/>
                  <a:pt x="5969174" y="903288"/>
                </a:cubicBezTo>
                <a:cubicBezTo>
                  <a:pt x="5881068" y="1000919"/>
                  <a:pt x="5550074" y="900907"/>
                  <a:pt x="5454824" y="989013"/>
                </a:cubicBezTo>
                <a:cubicBezTo>
                  <a:pt x="5359574" y="1077119"/>
                  <a:pt x="5333380" y="1336675"/>
                  <a:pt x="5397674" y="1431925"/>
                </a:cubicBezTo>
                <a:cubicBezTo>
                  <a:pt x="5461968" y="1527175"/>
                  <a:pt x="5723906" y="1515269"/>
                  <a:pt x="5840587" y="1560513"/>
                </a:cubicBezTo>
                <a:cubicBezTo>
                  <a:pt x="5957268" y="1605757"/>
                  <a:pt x="6083475" y="1627188"/>
                  <a:pt x="6097762" y="1703388"/>
                </a:cubicBezTo>
                <a:cubicBezTo>
                  <a:pt x="6112050" y="1779588"/>
                  <a:pt x="6042993" y="1939132"/>
                  <a:pt x="5926312" y="2017713"/>
                </a:cubicBezTo>
                <a:cubicBezTo>
                  <a:pt x="5809631" y="2096294"/>
                  <a:pt x="5476255" y="2070100"/>
                  <a:pt x="5397674" y="2174875"/>
                </a:cubicBezTo>
                <a:cubicBezTo>
                  <a:pt x="5319093" y="2279650"/>
                  <a:pt x="5350049" y="2553494"/>
                  <a:pt x="5454824" y="2646363"/>
                </a:cubicBezTo>
                <a:cubicBezTo>
                  <a:pt x="5559599" y="2739232"/>
                  <a:pt x="5935837" y="2646363"/>
                  <a:pt x="6026324" y="2732088"/>
                </a:cubicBezTo>
                <a:cubicBezTo>
                  <a:pt x="6116812" y="2817813"/>
                  <a:pt x="6095380" y="3065463"/>
                  <a:pt x="5997749" y="3160713"/>
                </a:cubicBezTo>
                <a:cubicBezTo>
                  <a:pt x="5900118" y="3255963"/>
                  <a:pt x="5542931" y="3196432"/>
                  <a:pt x="5440537" y="3303588"/>
                </a:cubicBezTo>
                <a:cubicBezTo>
                  <a:pt x="5338143" y="3410744"/>
                  <a:pt x="5335762" y="3658394"/>
                  <a:pt x="5383387" y="3803650"/>
                </a:cubicBezTo>
                <a:cubicBezTo>
                  <a:pt x="5431012" y="3948906"/>
                  <a:pt x="5664374" y="4056062"/>
                  <a:pt x="5726287" y="4175125"/>
                </a:cubicBezTo>
                <a:cubicBezTo>
                  <a:pt x="5788200" y="4294188"/>
                  <a:pt x="5771531" y="4406106"/>
                  <a:pt x="5754862" y="4518025"/>
                </a:cubicBezTo>
              </a:path>
            </a:pathLst>
          </a:cu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934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949 C -0.0069 -0.15602 -0.01133 -0.30301 -0.01146 -0.41365 C -0.01172 -0.5243 -0.01042 -0.62314 -0.00391 -0.67361 C 0.00273 -0.72407 0.01732 -0.71504 0.02786 -0.71643 C 0.03854 -0.71805 0.05182 -0.6949 0.05964 -0.68264 C 0.06758 -0.67014 0.07161 -0.66365 0.075 -0.64189 C 0.07839 -0.62014 0.07917 -0.58194 0.08008 -0.55162 C 0.08086 -0.52129 0.07878 -0.48912 0.08008 -0.46134 C 0.08125 -0.43356 0.08125 -0.3993 0.08763 -0.38449 C 0.09401 -0.36967 0.10925 -0.36967 0.11823 -0.37291 C 0.12708 -0.37662 0.13646 -0.39097 0.14102 -0.40463 C 0.14544 -0.41875 0.14297 -0.41805 0.14492 -0.45671 C 0.14675 -0.49537 0.14609 -0.59606 0.15247 -0.6375 C 0.15885 -0.67893 0.17266 -0.69722 0.18294 -0.70509 C 0.19336 -0.71319 0.2069 -0.70972 0.21484 -0.68495 C 0.22266 -0.65972 0.22839 -0.61898 0.23008 -0.55602 C 0.23177 -0.49305 0.22578 -0.37291 0.225 -0.3074 C 0.22409 -0.24213 0.22005 -0.20139 0.225 -0.16319 C 0.22982 -0.12453 0.24297 -0.08217 0.25417 -0.07708 C 0.26536 -0.07176 0.28555 -0.09629 0.29232 -0.13125 C 0.29909 -0.1662 0.29466 -0.24236 0.29492 -0.28703 C 0.29505 -0.33194 0.28958 -0.37523 0.29362 -0.40046 C 0.29766 -0.42569 0.30964 -0.43102 0.31901 -0.43865 C 0.32839 -0.44606 0.34128 -0.45301 0.34948 -0.44537 C 0.35781 -0.43796 0.36497 -0.42384 0.36862 -0.39352 C 0.37227 -0.36296 0.37044 -0.31227 0.37109 -0.26227 C 0.37175 -0.21227 0.37135 -0.13796 0.3724 -0.09305 C 0.37344 -0.04791 0.37044 -0.0125 0.37747 0.00857 C 0.38451 0.03033 0.40404 0.03496 0.41432 0.03565 C 0.42474 0.03681 0.43451 0.03866 0.43984 0.01343 C 0.44505 -0.01227 0.44661 -0.05717 0.44609 -0.11782 C 0.4457 -0.17847 0.43828 -0.28032 0.43724 -0.35069 C 0.4362 -0.4206 0.43698 -0.48912 0.43984 -0.53796 C 0.44258 -0.58703 0.44336 -0.62083 0.45378 -0.64421 C 0.46419 -0.66759 0.48555 -0.67615 0.50208 -0.67801 C 0.51862 -0.67963 0.54219 -0.66481 0.55286 -0.65555 C 0.56367 -0.64606 0.56497 -0.63402 0.56693 -0.62152 C 0.56888 -0.60926 0.56966 -0.59189 0.56432 -0.58102 C 0.55911 -0.5699 0.54401 -0.56064 0.53516 -0.55602 C 0.52617 -0.55162 0.51693 -0.56319 0.51094 -0.5537 C 0.50508 -0.54444 0.50013 -0.51342 0.49948 -0.49953 C 0.49896 -0.48564 0.4987 -0.47777 0.50716 -0.47037 C 0.51563 -0.46273 0.54063 -0.45995 0.55039 -0.45439 C 0.56016 -0.44861 0.56393 -0.44791 0.56563 -0.43634 C 0.56732 -0.42453 0.56758 -0.39606 0.56055 -0.38449 C 0.55352 -0.37291 0.53281 -0.37291 0.5237 -0.36643 C 0.51458 -0.35995 0.50925 -0.3581 0.50586 -0.34583 C 0.50247 -0.33379 0.50078 -0.3074 0.50339 -0.29398 C 0.50586 -0.28032 0.51198 -0.26944 0.52109 -0.26458 C 0.53021 -0.25972 0.54974 -0.2706 0.55807 -0.26458 C 0.56628 -0.25856 0.57031 -0.24259 0.5707 -0.22847 C 0.57109 -0.21412 0.56836 -0.18819 0.56055 -0.1787 C 0.55273 -0.16944 0.53307 -0.17639 0.5237 -0.17222 C 0.51432 -0.16736 0.50846 -0.16458 0.50456 -0.15162 C 0.50078 -0.13865 0.49766 -0.11458 0.50078 -0.09514 C 0.50404 -0.07546 0.51693 -0.05092 0.5237 -0.03402 C 0.53047 -0.01759 0.53854 -0.00902 0.54154 0.0044 C 0.5444 0.0176 0.54297 0.03102 0.54154 0.04491 " pathEditMode="relative" rAng="0" ptsTypes="AAAAAAAAAAAAAAAAAAAAAAAAAAAAAAAAAAAAAAAAAAAAAAAAAAAAAAAAAA">
                                      <p:cBhvr>
                                        <p:cTn id="11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16" y="-3263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5400000">
                                      <p:cBhvr>
                                        <p:cTn id="1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5400000">
                                      <p:cBhvr>
                                        <p:cTn id="15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5400000">
                                      <p:cBhvr>
                                        <p:cTn id="1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-5400000">
                                      <p:cBhvr>
                                        <p:cTn id="1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Rot by="5400000">
                                      <p:cBhvr>
                                        <p:cTn id="2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Rot by="5400000">
                                      <p:cBhvr>
                                        <p:cTn id="2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Rot by="-5400000">
                                      <p:cBhvr>
                                        <p:cTn id="25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Rot by="-5400000">
                                      <p:cBhvr>
                                        <p:cTn id="2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Rot by="5400000">
                                      <p:cBhvr>
                                        <p:cTn id="2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Rot by="5400000">
                                      <p:cBhvr>
                                        <p:cTn id="3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Rot by="-5400000">
                                      <p:cBhvr>
                                        <p:cTn id="3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-5400000">
                                      <p:cBhvr>
                                        <p:cTn id="35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animRot by="5400000">
                                      <p:cBhvr>
                                        <p:cTn id="3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5400000">
                                      <p:cBhvr>
                                        <p:cTn id="3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animRot by="5400000">
                                      <p:cBhvr>
                                        <p:cTn id="41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8350"/>
                                  </p:stCondLst>
                                  <p:childTnLst>
                                    <p:animRot by="-5400000">
                                      <p:cBhvr>
                                        <p:cTn id="43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Rot by="-5400000">
                                      <p:cBhvr>
                                        <p:cTn id="45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8650"/>
                                  </p:stCondLst>
                                  <p:childTnLst>
                                    <p:animRot by="5400000">
                                      <p:cBhvr>
                                        <p:cTn id="47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Rot by="5400000">
                                      <p:cBhvr>
                                        <p:cTn id="49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8950"/>
                                  </p:stCondLst>
                                  <p:childTnLst>
                                    <p:animRot by="-5400000">
                                      <p:cBhvr>
                                        <p:cTn id="51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animRot by="-5400000">
                                      <p:cBhvr>
                                        <p:cTn id="53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animRot by="5400000">
                                      <p:cBhvr>
                                        <p:cTn id="55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animRot by="5400000">
                                      <p:cBhvr>
                                        <p:cTn id="57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9550"/>
                                  </p:stCondLst>
                                  <p:childTnLst>
                                    <p:animRot by="-5400000">
                                      <p:cBhvr>
                                        <p:cTn id="59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animRot by="-1800000">
                                      <p:cBhvr>
                                        <p:cTn id="61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9850"/>
                                  </p:stCondLst>
                                  <p:childTnLst>
                                    <p:animRot by="1800000">
                                      <p:cBhvr>
                                        <p:cTn id="63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C609C-2988-7845-A565-D58BB7ACB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4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4B261B-E81E-1440-A8F4-8B67A191D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DCDB7D-D840-244E-91E2-F03471F0D6AD}"/>
              </a:ext>
            </a:extLst>
          </p:cNvPr>
          <p:cNvSpPr txBox="1"/>
          <p:nvPr/>
        </p:nvSpPr>
        <p:spPr>
          <a:xfrm>
            <a:off x="10876746" y="635635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Waymo</a:t>
            </a:r>
          </a:p>
        </p:txBody>
      </p:sp>
    </p:spTree>
    <p:extLst>
      <p:ext uri="{BB962C8B-B14F-4D97-AF65-F5344CB8AC3E}">
        <p14:creationId xmlns:p14="http://schemas.microsoft.com/office/powerpoint/2010/main" val="9651558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B882-4BF3-F041-88EA-BEEF4B29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</a:t>
            </a:r>
            <a:r>
              <a:rPr lang="en-US" dirty="0"/>
              <a:t>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8EDCF-6998-E34E-9BFE-4281F1302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34" y="1095789"/>
            <a:ext cx="11433525" cy="554355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i="1" dirty="0"/>
              <a:t>Model Predictive Control</a:t>
            </a:r>
            <a:r>
              <a:rPr lang="zh-CN" altLang="en-US" sz="2200" i="1" dirty="0"/>
              <a:t> </a:t>
            </a:r>
            <a:endParaRPr lang="en-US" sz="2200" i="1" dirty="0">
              <a:solidFill>
                <a:srgbClr val="3399FF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System Font Regular"/>
              <a:buChar char="-"/>
            </a:pPr>
            <a:r>
              <a:rPr lang="en-US" sz="2200" dirty="0"/>
              <a:t>Implicit MPC </a:t>
            </a:r>
            <a:r>
              <a:rPr lang="en-US" sz="2200" dirty="0">
                <a:solidFill>
                  <a:srgbClr val="3399FF"/>
                </a:solidFill>
              </a:rPr>
              <a:t>[Mayne 14]</a:t>
            </a:r>
            <a:r>
              <a:rPr lang="en-US" sz="2200" dirty="0"/>
              <a:t>, explicit MPC </a:t>
            </a:r>
            <a:r>
              <a:rPr lang="en-US" sz="2200" dirty="0">
                <a:solidFill>
                  <a:srgbClr val="3399FF"/>
                </a:solidFill>
              </a:rPr>
              <a:t>[</a:t>
            </a:r>
            <a:r>
              <a:rPr lang="en-US" sz="2200" dirty="0" err="1">
                <a:solidFill>
                  <a:srgbClr val="3399FF"/>
                </a:solidFill>
              </a:rPr>
              <a:t>Bemporad</a:t>
            </a:r>
            <a:r>
              <a:rPr lang="en-US" sz="2200" dirty="0">
                <a:solidFill>
                  <a:srgbClr val="3399FF"/>
                </a:solidFill>
              </a:rPr>
              <a:t> 02], [Vitus 08]</a:t>
            </a:r>
            <a:r>
              <a:rPr lang="en-US" sz="2200" dirty="0"/>
              <a:t>, LP </a:t>
            </a:r>
            <a:r>
              <a:rPr lang="en-US" sz="2200" dirty="0">
                <a:solidFill>
                  <a:srgbClr val="3399FF"/>
                </a:solidFill>
              </a:rPr>
              <a:t>[</a:t>
            </a:r>
            <a:r>
              <a:rPr lang="en-US" sz="2200" dirty="0" err="1">
                <a:solidFill>
                  <a:srgbClr val="3399FF"/>
                </a:solidFill>
              </a:rPr>
              <a:t>Bemporad</a:t>
            </a:r>
            <a:r>
              <a:rPr lang="en-US" sz="2200" dirty="0">
                <a:solidFill>
                  <a:srgbClr val="3399FF"/>
                </a:solidFill>
              </a:rPr>
              <a:t> 02]</a:t>
            </a:r>
            <a:r>
              <a:rPr lang="en-US" sz="2200" dirty="0"/>
              <a:t>, QP </a:t>
            </a:r>
            <a:r>
              <a:rPr lang="en-US" sz="2200" dirty="0">
                <a:solidFill>
                  <a:srgbClr val="3399FF"/>
                </a:solidFill>
              </a:rPr>
              <a:t>[</a:t>
            </a:r>
            <a:r>
              <a:rPr lang="en-US" sz="2200" dirty="0" err="1">
                <a:solidFill>
                  <a:srgbClr val="3399FF"/>
                </a:solidFill>
              </a:rPr>
              <a:t>Ardakani</a:t>
            </a:r>
            <a:r>
              <a:rPr lang="en-US" sz="2200" dirty="0">
                <a:solidFill>
                  <a:srgbClr val="3399FF"/>
                </a:solidFill>
              </a:rPr>
              <a:t> 15], [Richter 11] </a:t>
            </a:r>
            <a:r>
              <a:rPr lang="en-US" sz="2200" dirty="0"/>
              <a:t>, MILP </a:t>
            </a:r>
            <a:r>
              <a:rPr lang="en-US" sz="2200" dirty="0">
                <a:solidFill>
                  <a:srgbClr val="3399FF"/>
                </a:solidFill>
              </a:rPr>
              <a:t>[Vitus 08], [Raman 14]</a:t>
            </a:r>
            <a:r>
              <a:rPr lang="en-US" sz="2200" dirty="0"/>
              <a:t>, nonlinear problems </a:t>
            </a:r>
            <a:r>
              <a:rPr lang="en-US" sz="2200" dirty="0">
                <a:solidFill>
                  <a:srgbClr val="3399FF"/>
                </a:solidFill>
              </a:rPr>
              <a:t>[Mendes 17], [Liu 17]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System Font Regular"/>
              <a:buChar char="-"/>
            </a:pPr>
            <a:endParaRPr lang="en-US" sz="2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i="1" dirty="0"/>
              <a:t>Discrete Abstractions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System Font Regular"/>
              <a:buChar char="-"/>
            </a:pPr>
            <a:r>
              <a:rPr lang="en-US" sz="2200" dirty="0"/>
              <a:t> </a:t>
            </a:r>
            <a:r>
              <a:rPr lang="pt-BR" sz="2200" dirty="0" err="1"/>
              <a:t>CoSyMa</a:t>
            </a:r>
            <a:r>
              <a:rPr lang="pt-BR" sz="2200" dirty="0"/>
              <a:t> </a:t>
            </a:r>
            <a:r>
              <a:rPr lang="pt-BR" sz="2200" dirty="0">
                <a:solidFill>
                  <a:srgbClr val="3399FF"/>
                </a:solidFill>
              </a:rPr>
              <a:t>[</a:t>
            </a:r>
            <a:r>
              <a:rPr lang="pt-BR" sz="2200" dirty="0" err="1">
                <a:solidFill>
                  <a:srgbClr val="3399FF"/>
                </a:solidFill>
              </a:rPr>
              <a:t>Mouelhi</a:t>
            </a:r>
            <a:r>
              <a:rPr lang="pt-BR" sz="2200" dirty="0">
                <a:solidFill>
                  <a:srgbClr val="3399FF"/>
                </a:solidFill>
              </a:rPr>
              <a:t>]</a:t>
            </a:r>
            <a:r>
              <a:rPr lang="pt-BR" sz="2200" dirty="0"/>
              <a:t>,</a:t>
            </a:r>
            <a:r>
              <a:rPr lang="pt-BR" sz="2200" dirty="0">
                <a:solidFill>
                  <a:srgbClr val="3399FF"/>
                </a:solidFill>
              </a:rPr>
              <a:t> </a:t>
            </a:r>
            <a:r>
              <a:rPr lang="pt-BR" sz="2200" dirty="0"/>
              <a:t>Pessoa </a:t>
            </a:r>
            <a:r>
              <a:rPr lang="pt-BR" sz="2200" dirty="0">
                <a:solidFill>
                  <a:srgbClr val="3399FF"/>
                </a:solidFill>
              </a:rPr>
              <a:t>[Roy 11]</a:t>
            </a:r>
            <a:r>
              <a:rPr lang="pt-BR" sz="2200" dirty="0"/>
              <a:t>, </a:t>
            </a:r>
            <a:r>
              <a:rPr lang="pt-BR" sz="2200" dirty="0" err="1"/>
              <a:t>LTLMop</a:t>
            </a:r>
            <a:r>
              <a:rPr lang="pt-BR" sz="2200" dirty="0"/>
              <a:t> </a:t>
            </a:r>
            <a:r>
              <a:rPr lang="pt-BR" sz="2200" dirty="0">
                <a:solidFill>
                  <a:srgbClr val="3399FF"/>
                </a:solidFill>
              </a:rPr>
              <a:t>[Wong 13]</a:t>
            </a:r>
            <a:r>
              <a:rPr lang="pt-BR" sz="2200" dirty="0"/>
              <a:t>, </a:t>
            </a:r>
            <a:r>
              <a:rPr lang="pt-BR" sz="2200" dirty="0" err="1"/>
              <a:t>Tulip</a:t>
            </a:r>
            <a:r>
              <a:rPr lang="pt-BR" sz="2200" dirty="0"/>
              <a:t> </a:t>
            </a:r>
            <a:r>
              <a:rPr lang="en-US" sz="2200" dirty="0">
                <a:solidFill>
                  <a:srgbClr val="3399FF"/>
                </a:solidFill>
              </a:rPr>
              <a:t>[</a:t>
            </a:r>
            <a:r>
              <a:rPr lang="en-US" sz="2200" dirty="0" err="1">
                <a:solidFill>
                  <a:srgbClr val="3399FF"/>
                </a:solidFill>
              </a:rPr>
              <a:t>Wongpiromsarn</a:t>
            </a:r>
            <a:r>
              <a:rPr lang="en-US" sz="2200" dirty="0">
                <a:solidFill>
                  <a:srgbClr val="3399FF"/>
                </a:solidFill>
              </a:rPr>
              <a:t> 11]</a:t>
            </a:r>
            <a:r>
              <a:rPr lang="pt-BR" sz="2200" dirty="0"/>
              <a:t>, SCOTS </a:t>
            </a:r>
            <a:r>
              <a:rPr lang="pt-BR" sz="2200" dirty="0">
                <a:solidFill>
                  <a:srgbClr val="3399FF"/>
                </a:solidFill>
              </a:rPr>
              <a:t>[</a:t>
            </a:r>
            <a:r>
              <a:rPr lang="pt-BR" sz="2200" dirty="0" err="1">
                <a:solidFill>
                  <a:srgbClr val="3399FF"/>
                </a:solidFill>
              </a:rPr>
              <a:t>Rungger</a:t>
            </a:r>
            <a:r>
              <a:rPr lang="pt-BR" sz="2200" dirty="0">
                <a:solidFill>
                  <a:srgbClr val="3399FF"/>
                </a:solidFill>
              </a:rPr>
              <a:t> 16]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System Font Regular"/>
              <a:buChar char="-"/>
            </a:pPr>
            <a:endParaRPr lang="pt-BR" sz="2200" dirty="0">
              <a:solidFill>
                <a:srgbClr val="7792CC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i="1" dirty="0"/>
              <a:t>Safe Motion Planning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System Font Regular"/>
              <a:buChar char="-"/>
            </a:pPr>
            <a:r>
              <a:rPr lang="en-US" sz="2200" dirty="0" err="1"/>
              <a:t>FaSTrack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3399FF"/>
                </a:solidFill>
              </a:rPr>
              <a:t>[Herbert 17]</a:t>
            </a:r>
            <a:r>
              <a:rPr lang="en-US" altLang="zh-CN" sz="2200" dirty="0"/>
              <a:t>,</a:t>
            </a:r>
            <a:r>
              <a:rPr lang="zh-CN" altLang="en-US" sz="2200" dirty="0">
                <a:solidFill>
                  <a:srgbClr val="3399FF"/>
                </a:solidFill>
              </a:rPr>
              <a:t> </a:t>
            </a:r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RTD</a:t>
            </a:r>
            <a:r>
              <a:rPr lang="pt-BR" sz="2200" dirty="0">
                <a:solidFill>
                  <a:srgbClr val="7792CC"/>
                </a:solidFill>
              </a:rPr>
              <a:t> </a:t>
            </a:r>
            <a:r>
              <a:rPr lang="pt-BR" sz="2200" dirty="0">
                <a:solidFill>
                  <a:srgbClr val="3399FF"/>
                </a:solidFill>
              </a:rPr>
              <a:t>[</a:t>
            </a:r>
            <a:r>
              <a:rPr lang="pt-BR" sz="2200" dirty="0" err="1">
                <a:solidFill>
                  <a:srgbClr val="3399FF"/>
                </a:solidFill>
              </a:rPr>
              <a:t>Vaskov</a:t>
            </a:r>
            <a:r>
              <a:rPr lang="pt-BR" sz="2200" dirty="0">
                <a:solidFill>
                  <a:srgbClr val="3399FF"/>
                </a:solidFill>
              </a:rPr>
              <a:t> 19]</a:t>
            </a:r>
            <a:r>
              <a:rPr lang="en-US" sz="2200" dirty="0"/>
              <a:t>,</a:t>
            </a:r>
            <a:r>
              <a:rPr lang="en-US" sz="2200" dirty="0">
                <a:solidFill>
                  <a:srgbClr val="7792CC"/>
                </a:solidFill>
              </a:rPr>
              <a:t> </a:t>
            </a:r>
            <a:r>
              <a:rPr lang="en-US" sz="2200" dirty="0"/>
              <a:t>LQR-Trees </a:t>
            </a:r>
            <a:r>
              <a:rPr lang="en-US" sz="2200" dirty="0">
                <a:solidFill>
                  <a:srgbClr val="3399FF"/>
                </a:solidFill>
              </a:rPr>
              <a:t>[</a:t>
            </a:r>
            <a:r>
              <a:rPr lang="en-US" sz="2200" dirty="0" err="1">
                <a:solidFill>
                  <a:srgbClr val="3399FF"/>
                </a:solidFill>
              </a:rPr>
              <a:t>Tedrake</a:t>
            </a:r>
            <a:r>
              <a:rPr lang="en-US" sz="2200" dirty="0">
                <a:solidFill>
                  <a:srgbClr val="3399FF"/>
                </a:solidFill>
              </a:rPr>
              <a:t> 09]</a:t>
            </a:r>
            <a:r>
              <a:rPr lang="en-US" sz="2200" dirty="0"/>
              <a:t>,</a:t>
            </a:r>
            <a:r>
              <a:rPr lang="en-US" sz="2200" dirty="0">
                <a:solidFill>
                  <a:srgbClr val="3399FF"/>
                </a:solidFill>
              </a:rPr>
              <a:t> </a:t>
            </a:r>
            <a:r>
              <a:rPr lang="en-US" sz="2200" dirty="0"/>
              <a:t>Funnel Libraries </a:t>
            </a:r>
            <a:r>
              <a:rPr lang="en-US" sz="2200" dirty="0">
                <a:solidFill>
                  <a:srgbClr val="3399FF"/>
                </a:solidFill>
              </a:rPr>
              <a:t>[Majumdar 17]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System Font Regular"/>
              <a:buChar char="-"/>
            </a:pPr>
            <a:endParaRPr lang="en-US" sz="2200" dirty="0">
              <a:solidFill>
                <a:srgbClr val="3399FF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i="1" dirty="0"/>
              <a:t>Sampling Based Planning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System Font Regular"/>
              <a:buChar char="-"/>
            </a:pPr>
            <a:r>
              <a:rPr lang="en-US" sz="2200" dirty="0"/>
              <a:t>PRM </a:t>
            </a:r>
            <a:r>
              <a:rPr lang="en-US" sz="2200" dirty="0">
                <a:solidFill>
                  <a:srgbClr val="3399FF"/>
                </a:solidFill>
              </a:rPr>
              <a:t>[</a:t>
            </a:r>
            <a:r>
              <a:rPr lang="en-US" sz="2200" dirty="0" err="1">
                <a:solidFill>
                  <a:srgbClr val="3399FF"/>
                </a:solidFill>
              </a:rPr>
              <a:t>Kavraki</a:t>
            </a:r>
            <a:r>
              <a:rPr lang="en-US" sz="2200" dirty="0">
                <a:solidFill>
                  <a:srgbClr val="3399FF"/>
                </a:solidFill>
              </a:rPr>
              <a:t> 96]</a:t>
            </a:r>
            <a:r>
              <a:rPr lang="en-US" sz="2200" dirty="0"/>
              <a:t>, RRT </a:t>
            </a:r>
            <a:r>
              <a:rPr lang="en-US" sz="2200" dirty="0">
                <a:solidFill>
                  <a:srgbClr val="3399FF"/>
                </a:solidFill>
              </a:rPr>
              <a:t>[Kuffner 00]</a:t>
            </a:r>
            <a:r>
              <a:rPr lang="en-US" sz="2200" dirty="0"/>
              <a:t>, FMT </a:t>
            </a:r>
            <a:r>
              <a:rPr lang="en-US" sz="2200" dirty="0">
                <a:solidFill>
                  <a:srgbClr val="3399FF"/>
                </a:solidFill>
              </a:rPr>
              <a:t>[Janson 15]</a:t>
            </a:r>
            <a:endParaRPr lang="en-US" sz="22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System Font Regular"/>
              <a:buChar char="-"/>
            </a:pPr>
            <a:r>
              <a:rPr lang="en-US" sz="2200" dirty="0" err="1"/>
              <a:t>MoveIT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3399FF"/>
                </a:solidFill>
              </a:rPr>
              <a:t>[</a:t>
            </a:r>
            <a:r>
              <a:rPr lang="en-US" sz="2200" dirty="0" err="1">
                <a:solidFill>
                  <a:srgbClr val="3399FF"/>
                </a:solidFill>
              </a:rPr>
              <a:t>Chitta</a:t>
            </a:r>
            <a:r>
              <a:rPr lang="en-US" sz="2200" dirty="0">
                <a:solidFill>
                  <a:srgbClr val="3399FF"/>
                </a:solidFill>
              </a:rPr>
              <a:t> 12]</a:t>
            </a:r>
            <a:r>
              <a:rPr lang="en-US" sz="2200" dirty="0"/>
              <a:t>, OMPL </a:t>
            </a:r>
            <a:r>
              <a:rPr lang="en-US" sz="2200" dirty="0">
                <a:solidFill>
                  <a:srgbClr val="3399FF"/>
                </a:solidFill>
              </a:rPr>
              <a:t>[</a:t>
            </a:r>
            <a:r>
              <a:rPr lang="en-US" sz="2200" dirty="0" err="1">
                <a:solidFill>
                  <a:srgbClr val="3399FF"/>
                </a:solidFill>
              </a:rPr>
              <a:t>Sucan</a:t>
            </a:r>
            <a:r>
              <a:rPr lang="en-US" sz="2200" dirty="0">
                <a:solidFill>
                  <a:srgbClr val="3399FF"/>
                </a:solidFill>
              </a:rPr>
              <a:t> 12]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200" dirty="0">
              <a:solidFill>
                <a:srgbClr val="3399FF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2"/>
                </a:solidFill>
              </a:rPr>
              <a:t>In this work, we show how to combine </a:t>
            </a:r>
            <a:r>
              <a:rPr lang="en-US" sz="2200" b="1" dirty="0">
                <a:solidFill>
                  <a:schemeClr val="accent2"/>
                </a:solidFill>
              </a:rPr>
              <a:t>SAT solvers </a:t>
            </a:r>
            <a:r>
              <a:rPr lang="en-US" sz="2200" dirty="0">
                <a:solidFill>
                  <a:schemeClr val="accent2"/>
                </a:solidFill>
              </a:rPr>
              <a:t>and </a:t>
            </a:r>
            <a:r>
              <a:rPr lang="en-US" sz="2200" b="1" dirty="0">
                <a:solidFill>
                  <a:schemeClr val="accent2"/>
                </a:solidFill>
              </a:rPr>
              <a:t>control theory </a:t>
            </a:r>
            <a:r>
              <a:rPr lang="en-US" sz="2200" dirty="0">
                <a:solidFill>
                  <a:schemeClr val="accent2"/>
                </a:solidFill>
              </a:rPr>
              <a:t>to perform effective safe controller synthesis for continuous nonlinear systems with soundness guarantees.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3399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A3CFD-4805-E14F-A5FF-BE9163D0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318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717F-E60A-9843-8EC9-01CB35D8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A2418-1CDE-9E45-BFA6-93CCEDE2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6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5844676-56CA-A742-A952-EBFE4DFE5A63}"/>
              </a:ext>
            </a:extLst>
          </p:cNvPr>
          <p:cNvSpPr/>
          <p:nvPr/>
        </p:nvSpPr>
        <p:spPr>
          <a:xfrm>
            <a:off x="386162" y="1879047"/>
            <a:ext cx="3827670" cy="448151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Reference path synthesis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9EB2E63-A0F7-F547-9D6D-02687344BA86}"/>
              </a:ext>
            </a:extLst>
          </p:cNvPr>
          <p:cNvSpPr/>
          <p:nvPr/>
        </p:nvSpPr>
        <p:spPr>
          <a:xfrm>
            <a:off x="4845630" y="1874838"/>
            <a:ext cx="2508613" cy="448151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Tracking controller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22504E-1E30-D544-A8DC-52E456D24DEA}"/>
              </a:ext>
            </a:extLst>
          </p:cNvPr>
          <p:cNvSpPr/>
          <p:nvPr/>
        </p:nvSpPr>
        <p:spPr>
          <a:xfrm>
            <a:off x="331571" y="1077006"/>
            <a:ext cx="11058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We show in this work that nonlinear control synthesis can also be solved as a SAT problem over QF-LRA, with some help from control theory</a:t>
            </a:r>
          </a:p>
        </p:txBody>
      </p:sp>
      <p:sp>
        <p:nvSpPr>
          <p:cNvPr id="82" name="Plus 81">
            <a:extLst>
              <a:ext uri="{FF2B5EF4-FFF2-40B4-BE49-F238E27FC236}">
                <a16:creationId xmlns:a16="http://schemas.microsoft.com/office/drawing/2014/main" id="{2B4678F5-CFEC-7D40-83F2-4000409FD69F}"/>
              </a:ext>
            </a:extLst>
          </p:cNvPr>
          <p:cNvSpPr/>
          <p:nvPr/>
        </p:nvSpPr>
        <p:spPr>
          <a:xfrm>
            <a:off x="4178701" y="3639264"/>
            <a:ext cx="660767" cy="822840"/>
          </a:xfrm>
          <a:prstGeom prst="mathPlus">
            <a:avLst/>
          </a:prstGeom>
          <a:solidFill>
            <a:srgbClr val="B6A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FCC187A-440C-174A-B424-45680A5BEB1D}"/>
              </a:ext>
            </a:extLst>
          </p:cNvPr>
          <p:cNvGrpSpPr/>
          <p:nvPr/>
        </p:nvGrpSpPr>
        <p:grpSpPr>
          <a:xfrm>
            <a:off x="523217" y="2808072"/>
            <a:ext cx="3553559" cy="2693200"/>
            <a:chOff x="386872" y="2840817"/>
            <a:chExt cx="3553559" cy="2693200"/>
          </a:xfrm>
        </p:grpSpPr>
        <p:pic>
          <p:nvPicPr>
            <p:cNvPr id="86" name="Picture 8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C0EB4F3-B29F-5145-9B6F-50E081299D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6872" y="2840817"/>
              <a:ext cx="3553559" cy="2693200"/>
            </a:xfrm>
            <a:prstGeom prst="rect">
              <a:avLst/>
            </a:prstGeom>
          </p:spPr>
        </p:pic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F5C0CA36-2D3E-644E-9765-4BA16FF734EF}"/>
                </a:ext>
              </a:extLst>
            </p:cNvPr>
            <p:cNvGrpSpPr/>
            <p:nvPr/>
          </p:nvGrpSpPr>
          <p:grpSpPr>
            <a:xfrm>
              <a:off x="611720" y="3032683"/>
              <a:ext cx="3231388" cy="2369820"/>
              <a:chOff x="632460" y="3040380"/>
              <a:chExt cx="3231388" cy="2369820"/>
            </a:xfrm>
          </p:grpSpPr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6AD87442-7D89-2A48-A1C0-E47AEF3D20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080" y="3048000"/>
                <a:ext cx="0" cy="23012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63C352A3-BA0B-B747-A732-7352914339E2}"/>
                  </a:ext>
                </a:extLst>
              </p:cNvPr>
              <p:cNvGrpSpPr/>
              <p:nvPr/>
            </p:nvGrpSpPr>
            <p:grpSpPr>
              <a:xfrm>
                <a:off x="632460" y="3040380"/>
                <a:ext cx="3231388" cy="2369820"/>
                <a:chOff x="632460" y="3040380"/>
                <a:chExt cx="3231388" cy="2369820"/>
              </a:xfrm>
            </p:grpSpPr>
            <p:cxnSp>
              <p:nvCxnSpPr>
                <p:cNvPr id="92" name="Straight Arrow Connector 91">
                  <a:extLst>
                    <a:ext uri="{FF2B5EF4-FFF2-40B4-BE49-F238E27FC236}">
                      <a16:creationId xmlns:a16="http://schemas.microsoft.com/office/drawing/2014/main" id="{A0BD376C-EB65-364F-BD39-2AB98A062F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2460" y="3061490"/>
                  <a:ext cx="457200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>
                  <a:extLst>
                    <a:ext uri="{FF2B5EF4-FFF2-40B4-BE49-F238E27FC236}">
                      <a16:creationId xmlns:a16="http://schemas.microsoft.com/office/drawing/2014/main" id="{BC196EA5-49A9-284D-B039-0848D1BAE4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9660" y="3048000"/>
                  <a:ext cx="0" cy="9601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>
                  <a:extLst>
                    <a:ext uri="{FF2B5EF4-FFF2-40B4-BE49-F238E27FC236}">
                      <a16:creationId xmlns:a16="http://schemas.microsoft.com/office/drawing/2014/main" id="{E7FB1DCE-3C1B-C343-BAEB-A08CECE22C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9660" y="4001917"/>
                  <a:ext cx="39624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3D503D1C-811B-3A45-B216-B9DCFF453D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93520" y="3040380"/>
                  <a:ext cx="0" cy="9601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96">
                  <a:extLst>
                    <a:ext uri="{FF2B5EF4-FFF2-40B4-BE49-F238E27FC236}">
                      <a16:creationId xmlns:a16="http://schemas.microsoft.com/office/drawing/2014/main" id="{F260BD82-6092-4B44-9E30-2D42B48969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85900" y="3040380"/>
                  <a:ext cx="412649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ED2F086C-D24C-0A49-BC1C-44A7155A89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98549" y="3048000"/>
                  <a:ext cx="7620" cy="18059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Arrow Connector 99">
                  <a:extLst>
                    <a:ext uri="{FF2B5EF4-FFF2-40B4-BE49-F238E27FC236}">
                      <a16:creationId xmlns:a16="http://schemas.microsoft.com/office/drawing/2014/main" id="{F208D0DF-FF9F-4441-B137-CEE287C6BC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06169" y="4833257"/>
                  <a:ext cx="405028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Arrow Connector 100">
                  <a:extLst>
                    <a:ext uri="{FF2B5EF4-FFF2-40B4-BE49-F238E27FC236}">
                      <a16:creationId xmlns:a16="http://schemas.microsoft.com/office/drawing/2014/main" id="{033DCA43-4780-C143-9124-3C311E8254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318817" y="3835105"/>
                  <a:ext cx="1" cy="102645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53AB696C-80AE-8241-8BF7-16E20FA3F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8659" y="3835105"/>
                  <a:ext cx="42333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>
                  <a:extLst>
                    <a:ext uri="{FF2B5EF4-FFF2-40B4-BE49-F238E27FC236}">
                      <a16:creationId xmlns:a16="http://schemas.microsoft.com/office/drawing/2014/main" id="{53794140-02BA-364C-9648-4518B79C18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3200" y="3835105"/>
                  <a:ext cx="0" cy="151413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C02FF44D-06E9-C148-BEF6-73C6131D40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51989" y="5349240"/>
                  <a:ext cx="40575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>
                  <a:extLst>
                    <a:ext uri="{FF2B5EF4-FFF2-40B4-BE49-F238E27FC236}">
                      <a16:creationId xmlns:a16="http://schemas.microsoft.com/office/drawing/2014/main" id="{6CD783B2-A80C-984C-ACEC-5E2FCF9D5F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69920" y="3048000"/>
                  <a:ext cx="2337" cy="23012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>
                  <a:extLst>
                    <a:ext uri="{FF2B5EF4-FFF2-40B4-BE49-F238E27FC236}">
                      <a16:creationId xmlns:a16="http://schemas.microsoft.com/office/drawing/2014/main" id="{93891BBB-3F37-F640-83B8-94B57229E9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59458" y="3048000"/>
                  <a:ext cx="64124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22177878-72CD-0846-B2D2-02E7CC6A6E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7510" y="3482340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21B65919-F2BF-C245-B25B-3C3521D7C8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3784951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>
                  <a:extLst>
                    <a:ext uri="{FF2B5EF4-FFF2-40B4-BE49-F238E27FC236}">
                      <a16:creationId xmlns:a16="http://schemas.microsoft.com/office/drawing/2014/main" id="{C15044A8-F031-7A47-ABD3-EC8C028804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409292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>
                  <a:extLst>
                    <a:ext uri="{FF2B5EF4-FFF2-40B4-BE49-F238E27FC236}">
                      <a16:creationId xmlns:a16="http://schemas.microsoft.com/office/drawing/2014/main" id="{383AB131-E1DE-3044-AA44-A4B5EEBB4D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7510" y="439605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>
                  <a:extLst>
                    <a:ext uri="{FF2B5EF4-FFF2-40B4-BE49-F238E27FC236}">
                      <a16:creationId xmlns:a16="http://schemas.microsoft.com/office/drawing/2014/main" id="{C631A73B-AEE8-D741-B236-123AFE1824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470887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118">
                  <a:extLst>
                    <a:ext uri="{FF2B5EF4-FFF2-40B4-BE49-F238E27FC236}">
                      <a16:creationId xmlns:a16="http://schemas.microsoft.com/office/drawing/2014/main" id="{A85C80E4-4DEF-F240-A24C-649F166FCA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5638" y="3482340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213D4C03-2F86-324E-8DEC-E5BCC56B22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52469" y="3788515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>
                  <a:extLst>
                    <a:ext uri="{FF2B5EF4-FFF2-40B4-BE49-F238E27FC236}">
                      <a16:creationId xmlns:a16="http://schemas.microsoft.com/office/drawing/2014/main" id="{C134336D-5291-2747-8CF7-B13FBEC925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2202" y="4091126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Arrow Connector 127">
                  <a:extLst>
                    <a:ext uri="{FF2B5EF4-FFF2-40B4-BE49-F238E27FC236}">
                      <a16:creationId xmlns:a16="http://schemas.microsoft.com/office/drawing/2014/main" id="{17E9BBCC-E413-BE48-B29B-E86429F1F2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49033" y="4404464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>
                  <a:extLst>
                    <a:ext uri="{FF2B5EF4-FFF2-40B4-BE49-F238E27FC236}">
                      <a16:creationId xmlns:a16="http://schemas.microsoft.com/office/drawing/2014/main" id="{F2619C79-8814-654E-9766-E081C678D7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2202" y="4710678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>
                  <a:extLst>
                    <a:ext uri="{FF2B5EF4-FFF2-40B4-BE49-F238E27FC236}">
                      <a16:creationId xmlns:a16="http://schemas.microsoft.com/office/drawing/2014/main" id="{22AA843F-F875-034E-8E5C-E32E6EF296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04055" y="3048000"/>
                  <a:ext cx="44712" cy="42897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>
                  <a:extLst>
                    <a:ext uri="{FF2B5EF4-FFF2-40B4-BE49-F238E27FC236}">
                      <a16:creationId xmlns:a16="http://schemas.microsoft.com/office/drawing/2014/main" id="{FFCC33BD-FE91-814E-82D5-CB1322E763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5867" y="5006642"/>
                  <a:ext cx="174750" cy="40355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6283814-1A1C-D449-ACB3-2595BB05A088}"/>
              </a:ext>
            </a:extLst>
          </p:cNvPr>
          <p:cNvGrpSpPr/>
          <p:nvPr/>
        </p:nvGrpSpPr>
        <p:grpSpPr>
          <a:xfrm>
            <a:off x="4788499" y="2876780"/>
            <a:ext cx="2290500" cy="2779824"/>
            <a:chOff x="4788499" y="2876780"/>
            <a:chExt cx="2290500" cy="277982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66E764D-E856-D04D-B158-F1A805BF6B44}"/>
                </a:ext>
              </a:extLst>
            </p:cNvPr>
            <p:cNvGrpSpPr/>
            <p:nvPr/>
          </p:nvGrpSpPr>
          <p:grpSpPr>
            <a:xfrm>
              <a:off x="4788499" y="2876780"/>
              <a:ext cx="2290500" cy="2692229"/>
              <a:chOff x="4788499" y="2876780"/>
              <a:chExt cx="2290500" cy="2692229"/>
            </a:xfrm>
          </p:grpSpPr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332ACF17-E0DA-674A-8133-B15E62BF2EB6}"/>
                  </a:ext>
                </a:extLst>
              </p:cNvPr>
              <p:cNvSpPr/>
              <p:nvPr/>
            </p:nvSpPr>
            <p:spPr>
              <a:xfrm rot="14603330">
                <a:off x="5531277" y="4188228"/>
                <a:ext cx="638003" cy="2123559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ounded Rectangle 162">
                <a:extLst>
                  <a:ext uri="{FF2B5EF4-FFF2-40B4-BE49-F238E27FC236}">
                    <a16:creationId xmlns:a16="http://schemas.microsoft.com/office/drawing/2014/main" id="{94F0BE77-0D34-9741-A839-447AE8D21984}"/>
                  </a:ext>
                </a:extLst>
              </p:cNvPr>
              <p:cNvSpPr/>
              <p:nvPr/>
            </p:nvSpPr>
            <p:spPr>
              <a:xfrm rot="930090">
                <a:off x="6165020" y="2876780"/>
                <a:ext cx="913979" cy="2399325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5C2D551-B3ED-3F4F-8EBD-57B673E17D50}"/>
                </a:ext>
              </a:extLst>
            </p:cNvPr>
            <p:cNvGrpSpPr/>
            <p:nvPr/>
          </p:nvGrpSpPr>
          <p:grpSpPr>
            <a:xfrm>
              <a:off x="5100029" y="3222047"/>
              <a:ext cx="1754448" cy="2389130"/>
              <a:chOff x="5100029" y="3222047"/>
              <a:chExt cx="1754448" cy="238913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9C18811-2009-F944-8F0C-76E9E43E65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0029" y="4972847"/>
                <a:ext cx="1216922" cy="63833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2BDC920B-B5C0-EC43-B16B-E0ED296329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16951" y="3222047"/>
                <a:ext cx="537526" cy="1744153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EF6A9F8-DCD2-8546-B84D-E663D9F3B3D9}"/>
                </a:ext>
              </a:extLst>
            </p:cNvPr>
            <p:cNvSpPr/>
            <p:nvPr/>
          </p:nvSpPr>
          <p:spPr>
            <a:xfrm>
              <a:off x="5064369" y="3315956"/>
              <a:ext cx="1899139" cy="2100106"/>
            </a:xfrm>
            <a:custGeom>
              <a:avLst/>
              <a:gdLst>
                <a:gd name="connsiteX0" fmla="*/ 0 w 1899139"/>
                <a:gd name="connsiteY0" fmla="*/ 2100106 h 2100106"/>
                <a:gd name="connsiteX1" fmla="*/ 472273 w 1899139"/>
                <a:gd name="connsiteY1" fmla="*/ 1848897 h 2100106"/>
                <a:gd name="connsiteX2" fmla="*/ 984739 w 1899139"/>
                <a:gd name="connsiteY2" fmla="*/ 1708220 h 2100106"/>
                <a:gd name="connsiteX3" fmla="*/ 1426866 w 1899139"/>
                <a:gd name="connsiteY3" fmla="*/ 1678075 h 2100106"/>
                <a:gd name="connsiteX4" fmla="*/ 1668027 w 1899139"/>
                <a:gd name="connsiteY4" fmla="*/ 1235947 h 2100106"/>
                <a:gd name="connsiteX5" fmla="*/ 1858945 w 1899139"/>
                <a:gd name="connsiteY5" fmla="*/ 673240 h 2100106"/>
                <a:gd name="connsiteX6" fmla="*/ 1899139 w 1899139"/>
                <a:gd name="connsiteY6" fmla="*/ 0 h 210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139" h="2100106">
                  <a:moveTo>
                    <a:pt x="0" y="2100106"/>
                  </a:moveTo>
                  <a:cubicBezTo>
                    <a:pt x="154075" y="2007158"/>
                    <a:pt x="308150" y="1914211"/>
                    <a:pt x="472273" y="1848897"/>
                  </a:cubicBezTo>
                  <a:cubicBezTo>
                    <a:pt x="636396" y="1783583"/>
                    <a:pt x="825640" y="1736690"/>
                    <a:pt x="984739" y="1708220"/>
                  </a:cubicBezTo>
                  <a:cubicBezTo>
                    <a:pt x="1143838" y="1679750"/>
                    <a:pt x="1312985" y="1756787"/>
                    <a:pt x="1426866" y="1678075"/>
                  </a:cubicBezTo>
                  <a:cubicBezTo>
                    <a:pt x="1540747" y="1599363"/>
                    <a:pt x="1596014" y="1403419"/>
                    <a:pt x="1668027" y="1235947"/>
                  </a:cubicBezTo>
                  <a:cubicBezTo>
                    <a:pt x="1740040" y="1068475"/>
                    <a:pt x="1820426" y="879231"/>
                    <a:pt x="1858945" y="673240"/>
                  </a:cubicBezTo>
                  <a:cubicBezTo>
                    <a:pt x="1897464" y="467249"/>
                    <a:pt x="1898301" y="233624"/>
                    <a:pt x="1899139" y="0"/>
                  </a:cubicBezTo>
                </a:path>
              </a:pathLst>
            </a:custGeom>
            <a:noFill/>
            <a:ln w="28575">
              <a:solidFill>
                <a:schemeClr val="bg2">
                  <a:lumMod val="25000"/>
                </a:schemeClr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73C0A6C-7DD0-D743-9A34-332E931997AD}"/>
                </a:ext>
              </a:extLst>
            </p:cNvPr>
            <p:cNvCxnSpPr>
              <a:cxnSpLocks/>
              <a:stCxn id="163" idx="1"/>
            </p:cNvCxnSpPr>
            <p:nvPr/>
          </p:nvCxnSpPr>
          <p:spPr>
            <a:xfrm>
              <a:off x="6181644" y="3954306"/>
              <a:ext cx="404070" cy="1352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2983CB75-921B-9B49-8A42-389392FE4EFF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>
              <a:off x="5850278" y="5223994"/>
              <a:ext cx="142892" cy="31122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1FDD30B-5EF1-4E4F-9DB3-FE38EE5226EF}"/>
                    </a:ext>
                  </a:extLst>
                </p:cNvPr>
                <p:cNvSpPr txBox="1"/>
                <p:nvPr/>
              </p:nvSpPr>
              <p:spPr>
                <a:xfrm>
                  <a:off x="6267153" y="3656802"/>
                  <a:ext cx="3301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latin typeface="Courier" pitchFamily="2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1FDD30B-5EF1-4E4F-9DB3-FE38EE5226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153" y="3656802"/>
                  <a:ext cx="330155" cy="276999"/>
                </a:xfrm>
                <a:prstGeom prst="rect">
                  <a:avLst/>
                </a:prstGeom>
                <a:blipFill>
                  <a:blip r:embed="rId4"/>
                  <a:stretch>
                    <a:fillRect t="-454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EAE2C00C-3AA4-8541-B90E-F5F9AAF74206}"/>
                    </a:ext>
                  </a:extLst>
                </p:cNvPr>
                <p:cNvSpPr txBox="1"/>
                <p:nvPr/>
              </p:nvSpPr>
              <p:spPr>
                <a:xfrm>
                  <a:off x="5432004" y="5379605"/>
                  <a:ext cx="5529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latin typeface="Courier" pitchFamily="2" charset="0"/>
                  </a:endParaRPr>
                </a:p>
              </p:txBody>
            </p:sp>
          </mc:Choice>
          <mc:Fallback xmlns="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EAE2C00C-3AA4-8541-B90E-F5F9AAF742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004" y="5379605"/>
                  <a:ext cx="552972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273" t="-454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1016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A2418-1CDE-9E45-BFA6-93CCEDE2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22504E-1E30-D544-A8DC-52E456D24DEA}"/>
              </a:ext>
            </a:extLst>
          </p:cNvPr>
          <p:cNvSpPr/>
          <p:nvPr/>
        </p:nvSpPr>
        <p:spPr>
          <a:xfrm>
            <a:off x="4351408" y="1775943"/>
            <a:ext cx="74860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Nonlinear vehicle models normally can follow linear paths. We choose piecewise linear (PWL) reference paths as we will see</a:t>
            </a:r>
          </a:p>
          <a:p>
            <a:pPr marL="800100" lvl="1" indent="-342900">
              <a:spcBef>
                <a:spcPts val="600"/>
              </a:spcBef>
              <a:buFont typeface="System Font Regular"/>
              <a:buChar char="-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It can be synthesized as a SAT problem over QF-LRA</a:t>
            </a:r>
          </a:p>
          <a:p>
            <a:pPr marL="800100" lvl="1" indent="-342900">
              <a:spcBef>
                <a:spcPts val="600"/>
              </a:spcBef>
              <a:buFont typeface="System Font Regular"/>
              <a:buChar char="-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We can pre-compute the tracking error for PWL reference paths</a:t>
            </a:r>
          </a:p>
        </p:txBody>
      </p:sp>
      <p:sp>
        <p:nvSpPr>
          <p:cNvPr id="230" name="Title 1">
            <a:extLst>
              <a:ext uri="{FF2B5EF4-FFF2-40B4-BE49-F238E27FC236}">
                <a16:creationId xmlns:a16="http://schemas.microsoft.com/office/drawing/2014/main" id="{76B6203D-2CD2-9F49-A164-327130D5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92" y="136525"/>
            <a:ext cx="11854815" cy="1325563"/>
          </a:xfrm>
        </p:spPr>
        <p:txBody>
          <a:bodyPr/>
          <a:lstStyle/>
          <a:p>
            <a:r>
              <a:rPr lang="en-US" dirty="0"/>
              <a:t>Key contribution</a:t>
            </a:r>
          </a:p>
        </p:txBody>
      </p:sp>
      <p:sp>
        <p:nvSpPr>
          <p:cNvPr id="261" name="Rounded Rectangle 260">
            <a:extLst>
              <a:ext uri="{FF2B5EF4-FFF2-40B4-BE49-F238E27FC236}">
                <a16:creationId xmlns:a16="http://schemas.microsoft.com/office/drawing/2014/main" id="{5349927A-D42E-5241-939B-98D134D1A5FD}"/>
              </a:ext>
            </a:extLst>
          </p:cNvPr>
          <p:cNvSpPr/>
          <p:nvPr/>
        </p:nvSpPr>
        <p:spPr>
          <a:xfrm>
            <a:off x="386162" y="1879047"/>
            <a:ext cx="3827670" cy="448151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Reference path synthesis</a:t>
            </a:r>
          </a:p>
        </p:txBody>
      </p: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5615CF3E-C017-5A47-9AFC-40B32F48333B}"/>
              </a:ext>
            </a:extLst>
          </p:cNvPr>
          <p:cNvGrpSpPr/>
          <p:nvPr/>
        </p:nvGrpSpPr>
        <p:grpSpPr>
          <a:xfrm>
            <a:off x="523217" y="2808072"/>
            <a:ext cx="3553559" cy="2693200"/>
            <a:chOff x="386872" y="2840817"/>
            <a:chExt cx="3553559" cy="2693200"/>
          </a:xfrm>
        </p:grpSpPr>
        <p:pic>
          <p:nvPicPr>
            <p:cNvPr id="263" name="Picture 26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F37396E-6CBC-A842-9ADC-77B3997EAA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6872" y="2840817"/>
              <a:ext cx="3553559" cy="2693200"/>
            </a:xfrm>
            <a:prstGeom prst="rect">
              <a:avLst/>
            </a:prstGeom>
          </p:spPr>
        </p:pic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90443DA2-D3B1-AF46-A7A2-F624907ABE32}"/>
                </a:ext>
              </a:extLst>
            </p:cNvPr>
            <p:cNvGrpSpPr/>
            <p:nvPr/>
          </p:nvGrpSpPr>
          <p:grpSpPr>
            <a:xfrm>
              <a:off x="611720" y="3032683"/>
              <a:ext cx="3231388" cy="2369820"/>
              <a:chOff x="632460" y="3040380"/>
              <a:chExt cx="3231388" cy="2369820"/>
            </a:xfrm>
          </p:grpSpPr>
          <p:cxnSp>
            <p:nvCxnSpPr>
              <p:cNvPr id="265" name="Straight Arrow Connector 264">
                <a:extLst>
                  <a:ext uri="{FF2B5EF4-FFF2-40B4-BE49-F238E27FC236}">
                    <a16:creationId xmlns:a16="http://schemas.microsoft.com/office/drawing/2014/main" id="{E0186875-360F-264B-A40D-3EC241DAC8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080" y="3048000"/>
                <a:ext cx="0" cy="23012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6C7132F0-A6D4-CD44-994C-14CB1BEFD175}"/>
                  </a:ext>
                </a:extLst>
              </p:cNvPr>
              <p:cNvGrpSpPr/>
              <p:nvPr/>
            </p:nvGrpSpPr>
            <p:grpSpPr>
              <a:xfrm>
                <a:off x="632460" y="3040380"/>
                <a:ext cx="3231388" cy="2369820"/>
                <a:chOff x="632460" y="3040380"/>
                <a:chExt cx="3231388" cy="2369820"/>
              </a:xfrm>
            </p:grpSpPr>
            <p:cxnSp>
              <p:nvCxnSpPr>
                <p:cNvPr id="267" name="Straight Arrow Connector 266">
                  <a:extLst>
                    <a:ext uri="{FF2B5EF4-FFF2-40B4-BE49-F238E27FC236}">
                      <a16:creationId xmlns:a16="http://schemas.microsoft.com/office/drawing/2014/main" id="{EF7470E9-FBA5-074E-9DBB-792A3C6B5E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2460" y="3061490"/>
                  <a:ext cx="457200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Arrow Connector 267">
                  <a:extLst>
                    <a:ext uri="{FF2B5EF4-FFF2-40B4-BE49-F238E27FC236}">
                      <a16:creationId xmlns:a16="http://schemas.microsoft.com/office/drawing/2014/main" id="{DFC2FFE6-67BC-4841-8DEC-D41B27804F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9660" y="3048000"/>
                  <a:ext cx="0" cy="9601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Arrow Connector 268">
                  <a:extLst>
                    <a:ext uri="{FF2B5EF4-FFF2-40B4-BE49-F238E27FC236}">
                      <a16:creationId xmlns:a16="http://schemas.microsoft.com/office/drawing/2014/main" id="{9B93D2D5-1F59-1D4C-BCB4-551AA208CF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9660" y="4001917"/>
                  <a:ext cx="39624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Arrow Connector 269">
                  <a:extLst>
                    <a:ext uri="{FF2B5EF4-FFF2-40B4-BE49-F238E27FC236}">
                      <a16:creationId xmlns:a16="http://schemas.microsoft.com/office/drawing/2014/main" id="{51A6AAF4-0F1F-1F49-931F-00A4721115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93520" y="3040380"/>
                  <a:ext cx="0" cy="9601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Arrow Connector 270">
                  <a:extLst>
                    <a:ext uri="{FF2B5EF4-FFF2-40B4-BE49-F238E27FC236}">
                      <a16:creationId xmlns:a16="http://schemas.microsoft.com/office/drawing/2014/main" id="{71BB47BF-78EC-B34F-AABD-D5128E68FD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85900" y="3040380"/>
                  <a:ext cx="412649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Arrow Connector 271">
                  <a:extLst>
                    <a:ext uri="{FF2B5EF4-FFF2-40B4-BE49-F238E27FC236}">
                      <a16:creationId xmlns:a16="http://schemas.microsoft.com/office/drawing/2014/main" id="{ED15CF37-5C71-634B-9AAB-66DABFF14D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98549" y="3048000"/>
                  <a:ext cx="7620" cy="18059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Arrow Connector 272">
                  <a:extLst>
                    <a:ext uri="{FF2B5EF4-FFF2-40B4-BE49-F238E27FC236}">
                      <a16:creationId xmlns:a16="http://schemas.microsoft.com/office/drawing/2014/main" id="{795C99EF-8473-194C-8AAA-5FBB0095D2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06169" y="4833257"/>
                  <a:ext cx="405028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Arrow Connector 273">
                  <a:extLst>
                    <a:ext uri="{FF2B5EF4-FFF2-40B4-BE49-F238E27FC236}">
                      <a16:creationId xmlns:a16="http://schemas.microsoft.com/office/drawing/2014/main" id="{3D30A8A3-B95E-AC4F-85E7-C59007413A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318817" y="3835105"/>
                  <a:ext cx="1" cy="102645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Arrow Connector 274">
                  <a:extLst>
                    <a:ext uri="{FF2B5EF4-FFF2-40B4-BE49-F238E27FC236}">
                      <a16:creationId xmlns:a16="http://schemas.microsoft.com/office/drawing/2014/main" id="{B5FB0EEB-9CF4-2447-AF3A-151EA632C5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8659" y="3835105"/>
                  <a:ext cx="42333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Arrow Connector 275">
                  <a:extLst>
                    <a:ext uri="{FF2B5EF4-FFF2-40B4-BE49-F238E27FC236}">
                      <a16:creationId xmlns:a16="http://schemas.microsoft.com/office/drawing/2014/main" id="{86D69E78-7AF9-3346-829A-D39CB0EF0B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3200" y="3835105"/>
                  <a:ext cx="0" cy="151413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Arrow Connector 276">
                  <a:extLst>
                    <a:ext uri="{FF2B5EF4-FFF2-40B4-BE49-F238E27FC236}">
                      <a16:creationId xmlns:a16="http://schemas.microsoft.com/office/drawing/2014/main" id="{AA9A8F47-7737-8F4F-B57A-8918EBF9D0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51989" y="5349240"/>
                  <a:ext cx="40575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Arrow Connector 277">
                  <a:extLst>
                    <a:ext uri="{FF2B5EF4-FFF2-40B4-BE49-F238E27FC236}">
                      <a16:creationId xmlns:a16="http://schemas.microsoft.com/office/drawing/2014/main" id="{88F10115-A537-664E-8CF1-109ED424D4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69920" y="3048000"/>
                  <a:ext cx="2337" cy="23012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Arrow Connector 278">
                  <a:extLst>
                    <a:ext uri="{FF2B5EF4-FFF2-40B4-BE49-F238E27FC236}">
                      <a16:creationId xmlns:a16="http://schemas.microsoft.com/office/drawing/2014/main" id="{CB3008D1-A403-3243-8906-E1D6ED3BF2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59458" y="3048000"/>
                  <a:ext cx="64124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Arrow Connector 279">
                  <a:extLst>
                    <a:ext uri="{FF2B5EF4-FFF2-40B4-BE49-F238E27FC236}">
                      <a16:creationId xmlns:a16="http://schemas.microsoft.com/office/drawing/2014/main" id="{F9265BCF-414B-814F-99DE-56EA5286BB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7510" y="3482340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Arrow Connector 280">
                  <a:extLst>
                    <a:ext uri="{FF2B5EF4-FFF2-40B4-BE49-F238E27FC236}">
                      <a16:creationId xmlns:a16="http://schemas.microsoft.com/office/drawing/2014/main" id="{850D38F2-3634-214D-BE96-FA1693AD70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3784951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Arrow Connector 281">
                  <a:extLst>
                    <a:ext uri="{FF2B5EF4-FFF2-40B4-BE49-F238E27FC236}">
                      <a16:creationId xmlns:a16="http://schemas.microsoft.com/office/drawing/2014/main" id="{A5E071E6-1796-4648-8CCC-D9CE86DBEE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409292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Arrow Connector 282">
                  <a:extLst>
                    <a:ext uri="{FF2B5EF4-FFF2-40B4-BE49-F238E27FC236}">
                      <a16:creationId xmlns:a16="http://schemas.microsoft.com/office/drawing/2014/main" id="{769B62DE-8634-884C-81B5-88E8DE1E85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7510" y="439605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Arrow Connector 283">
                  <a:extLst>
                    <a:ext uri="{FF2B5EF4-FFF2-40B4-BE49-F238E27FC236}">
                      <a16:creationId xmlns:a16="http://schemas.microsoft.com/office/drawing/2014/main" id="{1A60C094-4AA0-9042-B804-8E8E241581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470887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Arrow Connector 284">
                  <a:extLst>
                    <a:ext uri="{FF2B5EF4-FFF2-40B4-BE49-F238E27FC236}">
                      <a16:creationId xmlns:a16="http://schemas.microsoft.com/office/drawing/2014/main" id="{4FDC08CB-EDB4-A647-A7FF-64C8DDAD83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5638" y="3482340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Arrow Connector 285">
                  <a:extLst>
                    <a:ext uri="{FF2B5EF4-FFF2-40B4-BE49-F238E27FC236}">
                      <a16:creationId xmlns:a16="http://schemas.microsoft.com/office/drawing/2014/main" id="{792D95BB-4005-6041-98F5-D654A7BA9F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52469" y="3788515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Arrow Connector 286">
                  <a:extLst>
                    <a:ext uri="{FF2B5EF4-FFF2-40B4-BE49-F238E27FC236}">
                      <a16:creationId xmlns:a16="http://schemas.microsoft.com/office/drawing/2014/main" id="{3C28A1BC-1BB4-C947-964A-58A737D64C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2202" y="4091126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Arrow Connector 287">
                  <a:extLst>
                    <a:ext uri="{FF2B5EF4-FFF2-40B4-BE49-F238E27FC236}">
                      <a16:creationId xmlns:a16="http://schemas.microsoft.com/office/drawing/2014/main" id="{35F6D2CE-AB8C-C840-9884-071F969A45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49033" y="4404464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Arrow Connector 288">
                  <a:extLst>
                    <a:ext uri="{FF2B5EF4-FFF2-40B4-BE49-F238E27FC236}">
                      <a16:creationId xmlns:a16="http://schemas.microsoft.com/office/drawing/2014/main" id="{335A7857-F817-6445-AAA1-9C8DA33B7A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2202" y="4710678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Arrow Connector 289">
                  <a:extLst>
                    <a:ext uri="{FF2B5EF4-FFF2-40B4-BE49-F238E27FC236}">
                      <a16:creationId xmlns:a16="http://schemas.microsoft.com/office/drawing/2014/main" id="{14229234-BE37-6249-9C98-406EBDC61C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04055" y="3048000"/>
                  <a:ext cx="44712" cy="42897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Arrow Connector 290">
                  <a:extLst>
                    <a:ext uri="{FF2B5EF4-FFF2-40B4-BE49-F238E27FC236}">
                      <a16:creationId xmlns:a16="http://schemas.microsoft.com/office/drawing/2014/main" id="{FF1F5DF1-5A6D-6949-9637-758300B5FF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5867" y="5006642"/>
                  <a:ext cx="174750" cy="40355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9883631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A2418-1CDE-9E45-BFA6-93CCEDE2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8</a:t>
            </a:fld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523FC97-85DF-8E46-890B-A260595F08AE}"/>
              </a:ext>
            </a:extLst>
          </p:cNvPr>
          <p:cNvSpPr/>
          <p:nvPr/>
        </p:nvSpPr>
        <p:spPr>
          <a:xfrm>
            <a:off x="1" y="1814357"/>
            <a:ext cx="441297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Nonlinear vehicle models cannot follow (PWL) reference paths exactly due to </a:t>
            </a:r>
          </a:p>
          <a:p>
            <a:pPr marL="800100" lvl="1" indent="-342900">
              <a:spcBef>
                <a:spcPts val="600"/>
              </a:spcBef>
              <a:buFont typeface="System Font Regular"/>
              <a:buChar char="-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inertia</a:t>
            </a:r>
          </a:p>
          <a:p>
            <a:pPr marL="800100" lvl="1" indent="-342900">
              <a:spcBef>
                <a:spcPts val="600"/>
              </a:spcBef>
              <a:buFont typeface="System Font Regular"/>
              <a:buChar char="-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actuation limits</a:t>
            </a:r>
          </a:p>
          <a:p>
            <a:pPr marL="800100" lvl="1" indent="-342900">
              <a:spcBef>
                <a:spcPts val="600"/>
              </a:spcBef>
              <a:buFont typeface="System Font Regular"/>
              <a:buChar char="-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uncertainties</a:t>
            </a:r>
          </a:p>
          <a:p>
            <a:pPr lvl="1">
              <a:spcBef>
                <a:spcPts val="600"/>
              </a:spcBef>
            </a:pP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Control theory 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helps bound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tracking error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 between actual trajectory and the reference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4B6410F-2AC0-5E4A-8E67-80D62B6F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92" y="136525"/>
            <a:ext cx="11854815" cy="1325563"/>
          </a:xfrm>
        </p:spPr>
        <p:txBody>
          <a:bodyPr/>
          <a:lstStyle/>
          <a:p>
            <a:r>
              <a:rPr lang="en-US" dirty="0"/>
              <a:t>Key contribution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3F7C4A5-8B9A-5246-9CEE-50191D560E10}"/>
              </a:ext>
            </a:extLst>
          </p:cNvPr>
          <p:cNvSpPr/>
          <p:nvPr/>
        </p:nvSpPr>
        <p:spPr>
          <a:xfrm>
            <a:off x="4845630" y="1874838"/>
            <a:ext cx="2508613" cy="448151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Tracking controller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6560E9B-92D9-CD47-8FE3-B00935899BF7}"/>
              </a:ext>
            </a:extLst>
          </p:cNvPr>
          <p:cNvGrpSpPr/>
          <p:nvPr/>
        </p:nvGrpSpPr>
        <p:grpSpPr>
          <a:xfrm>
            <a:off x="4788499" y="2876780"/>
            <a:ext cx="2290500" cy="2779824"/>
            <a:chOff x="4788499" y="2876780"/>
            <a:chExt cx="2290500" cy="277982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53D93C3-2656-024D-ACC4-3FB8FDF3428E}"/>
                </a:ext>
              </a:extLst>
            </p:cNvPr>
            <p:cNvGrpSpPr/>
            <p:nvPr/>
          </p:nvGrpSpPr>
          <p:grpSpPr>
            <a:xfrm>
              <a:off x="4788499" y="2876780"/>
              <a:ext cx="2290500" cy="2692229"/>
              <a:chOff x="4788499" y="2876780"/>
              <a:chExt cx="2290500" cy="2692229"/>
            </a:xfrm>
          </p:grpSpPr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EE4CAB10-B0E1-7D48-BA72-1EC6E0CF5BA6}"/>
                  </a:ext>
                </a:extLst>
              </p:cNvPr>
              <p:cNvSpPr/>
              <p:nvPr/>
            </p:nvSpPr>
            <p:spPr>
              <a:xfrm rot="14603330">
                <a:off x="5531277" y="4188228"/>
                <a:ext cx="638003" cy="2123559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F42C50CA-B745-7D48-8E8F-1EE679E7478E}"/>
                  </a:ext>
                </a:extLst>
              </p:cNvPr>
              <p:cNvSpPr/>
              <p:nvPr/>
            </p:nvSpPr>
            <p:spPr>
              <a:xfrm rot="930090">
                <a:off x="6165020" y="2876780"/>
                <a:ext cx="913979" cy="2399325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36655B8-E6E3-B949-BBD3-0AD918A79959}"/>
                </a:ext>
              </a:extLst>
            </p:cNvPr>
            <p:cNvGrpSpPr/>
            <p:nvPr/>
          </p:nvGrpSpPr>
          <p:grpSpPr>
            <a:xfrm>
              <a:off x="5100029" y="3222047"/>
              <a:ext cx="1754448" cy="2389130"/>
              <a:chOff x="5100029" y="3222047"/>
              <a:chExt cx="1754448" cy="238913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7DF2D20-FB85-AE49-998E-6C3C810F13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0029" y="4972847"/>
                <a:ext cx="1216922" cy="63833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9239DCB4-9DE4-A94A-8AF4-4292C4AB98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16951" y="3222047"/>
                <a:ext cx="537526" cy="1744153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2DCB8E0-765E-1E4F-86C8-DCE60E8D39B3}"/>
                </a:ext>
              </a:extLst>
            </p:cNvPr>
            <p:cNvSpPr/>
            <p:nvPr/>
          </p:nvSpPr>
          <p:spPr>
            <a:xfrm>
              <a:off x="5064369" y="3315956"/>
              <a:ext cx="1899139" cy="2100106"/>
            </a:xfrm>
            <a:custGeom>
              <a:avLst/>
              <a:gdLst>
                <a:gd name="connsiteX0" fmla="*/ 0 w 1899139"/>
                <a:gd name="connsiteY0" fmla="*/ 2100106 h 2100106"/>
                <a:gd name="connsiteX1" fmla="*/ 472273 w 1899139"/>
                <a:gd name="connsiteY1" fmla="*/ 1848897 h 2100106"/>
                <a:gd name="connsiteX2" fmla="*/ 984739 w 1899139"/>
                <a:gd name="connsiteY2" fmla="*/ 1708220 h 2100106"/>
                <a:gd name="connsiteX3" fmla="*/ 1426866 w 1899139"/>
                <a:gd name="connsiteY3" fmla="*/ 1678075 h 2100106"/>
                <a:gd name="connsiteX4" fmla="*/ 1668027 w 1899139"/>
                <a:gd name="connsiteY4" fmla="*/ 1235947 h 2100106"/>
                <a:gd name="connsiteX5" fmla="*/ 1858945 w 1899139"/>
                <a:gd name="connsiteY5" fmla="*/ 673240 h 2100106"/>
                <a:gd name="connsiteX6" fmla="*/ 1899139 w 1899139"/>
                <a:gd name="connsiteY6" fmla="*/ 0 h 210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139" h="2100106">
                  <a:moveTo>
                    <a:pt x="0" y="2100106"/>
                  </a:moveTo>
                  <a:cubicBezTo>
                    <a:pt x="154075" y="2007158"/>
                    <a:pt x="308150" y="1914211"/>
                    <a:pt x="472273" y="1848897"/>
                  </a:cubicBezTo>
                  <a:cubicBezTo>
                    <a:pt x="636396" y="1783583"/>
                    <a:pt x="825640" y="1736690"/>
                    <a:pt x="984739" y="1708220"/>
                  </a:cubicBezTo>
                  <a:cubicBezTo>
                    <a:pt x="1143838" y="1679750"/>
                    <a:pt x="1312985" y="1756787"/>
                    <a:pt x="1426866" y="1678075"/>
                  </a:cubicBezTo>
                  <a:cubicBezTo>
                    <a:pt x="1540747" y="1599363"/>
                    <a:pt x="1596014" y="1403419"/>
                    <a:pt x="1668027" y="1235947"/>
                  </a:cubicBezTo>
                  <a:cubicBezTo>
                    <a:pt x="1740040" y="1068475"/>
                    <a:pt x="1820426" y="879231"/>
                    <a:pt x="1858945" y="673240"/>
                  </a:cubicBezTo>
                  <a:cubicBezTo>
                    <a:pt x="1897464" y="467249"/>
                    <a:pt x="1898301" y="233624"/>
                    <a:pt x="1899139" y="0"/>
                  </a:cubicBezTo>
                </a:path>
              </a:pathLst>
            </a:custGeom>
            <a:noFill/>
            <a:ln w="28575">
              <a:solidFill>
                <a:schemeClr val="bg2">
                  <a:lumMod val="25000"/>
                </a:schemeClr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CC3B438-B64A-D546-A771-383D4651B4CD}"/>
                </a:ext>
              </a:extLst>
            </p:cNvPr>
            <p:cNvCxnSpPr>
              <a:cxnSpLocks/>
              <a:stCxn id="62" idx="1"/>
            </p:cNvCxnSpPr>
            <p:nvPr/>
          </p:nvCxnSpPr>
          <p:spPr>
            <a:xfrm>
              <a:off x="6181644" y="3954306"/>
              <a:ext cx="404070" cy="1352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3DFB3B1-FCA4-0F49-ADD0-D901E75FFDFE}"/>
                </a:ext>
              </a:extLst>
            </p:cNvPr>
            <p:cNvCxnSpPr>
              <a:cxnSpLocks/>
              <a:endCxn id="61" idx="1"/>
            </p:cNvCxnSpPr>
            <p:nvPr/>
          </p:nvCxnSpPr>
          <p:spPr>
            <a:xfrm>
              <a:off x="5850278" y="5223994"/>
              <a:ext cx="142892" cy="31122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58524F7-67CE-DC47-916B-35DF1DFAEC92}"/>
                    </a:ext>
                  </a:extLst>
                </p:cNvPr>
                <p:cNvSpPr txBox="1"/>
                <p:nvPr/>
              </p:nvSpPr>
              <p:spPr>
                <a:xfrm>
                  <a:off x="6267153" y="3656802"/>
                  <a:ext cx="3301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latin typeface="Courier" pitchFamily="2" charset="0"/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58524F7-67CE-DC47-916B-35DF1DFAEC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153" y="3656802"/>
                  <a:ext cx="330155" cy="276999"/>
                </a:xfrm>
                <a:prstGeom prst="rect">
                  <a:avLst/>
                </a:prstGeom>
                <a:blipFill>
                  <a:blip r:embed="rId3"/>
                  <a:stretch>
                    <a:fillRect t="-454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30EC093D-84DF-6348-A24A-51246BB43238}"/>
                    </a:ext>
                  </a:extLst>
                </p:cNvPr>
                <p:cNvSpPr txBox="1"/>
                <p:nvPr/>
              </p:nvSpPr>
              <p:spPr>
                <a:xfrm>
                  <a:off x="5432004" y="5379605"/>
                  <a:ext cx="5529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latin typeface="Courier" pitchFamily="2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30EC093D-84DF-6348-A24A-51246BB432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004" y="5379605"/>
                  <a:ext cx="552972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273" t="-454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721613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717F-E60A-9843-8EC9-01CB35D8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A2418-1CDE-9E45-BFA6-93CCEDE2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658-04CA-524A-AAF3-7AB58C568EF9}" type="slidenum">
              <a:rPr lang="en-US" smtClean="0"/>
              <a:t>9</a:t>
            </a:fld>
            <a:endParaRPr lang="en-US"/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19517956-1AA8-4247-9F94-494841FAA5AB}"/>
              </a:ext>
            </a:extLst>
          </p:cNvPr>
          <p:cNvSpPr/>
          <p:nvPr/>
        </p:nvSpPr>
        <p:spPr>
          <a:xfrm>
            <a:off x="8062577" y="1874838"/>
            <a:ext cx="3743261" cy="448151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Putting it all together</a:t>
            </a:r>
          </a:p>
        </p:txBody>
      </p:sp>
      <p:sp>
        <p:nvSpPr>
          <p:cNvPr id="5" name="Equal 4">
            <a:extLst>
              <a:ext uri="{FF2B5EF4-FFF2-40B4-BE49-F238E27FC236}">
                <a16:creationId xmlns:a16="http://schemas.microsoft.com/office/drawing/2014/main" id="{4E0EC932-0EAB-9F4E-B82B-2DE1CE9B336E}"/>
              </a:ext>
            </a:extLst>
          </p:cNvPr>
          <p:cNvSpPr/>
          <p:nvPr/>
        </p:nvSpPr>
        <p:spPr>
          <a:xfrm>
            <a:off x="7315097" y="3621360"/>
            <a:ext cx="757868" cy="914400"/>
          </a:xfrm>
          <a:prstGeom prst="mathEqual">
            <a:avLst/>
          </a:prstGeom>
          <a:solidFill>
            <a:srgbClr val="B6A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D8F4D625-8287-FB4A-9511-F4E7E6522B29}"/>
              </a:ext>
            </a:extLst>
          </p:cNvPr>
          <p:cNvGrpSpPr/>
          <p:nvPr/>
        </p:nvGrpSpPr>
        <p:grpSpPr>
          <a:xfrm>
            <a:off x="8159751" y="2811117"/>
            <a:ext cx="3543068" cy="2685249"/>
            <a:chOff x="386872" y="2840817"/>
            <a:chExt cx="3553560" cy="2693200"/>
          </a:xfrm>
        </p:grpSpPr>
        <p:pic>
          <p:nvPicPr>
            <p:cNvPr id="258" name="Picture 25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0FA51C5-F7DC-A14C-B3B7-DD4388A72E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6872" y="2840817"/>
              <a:ext cx="3553560" cy="2693200"/>
            </a:xfrm>
            <a:prstGeom prst="rect">
              <a:avLst/>
            </a:prstGeom>
          </p:spPr>
        </p:pic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2A9346F4-1E99-F74E-AD54-92BB6E24A006}"/>
                </a:ext>
              </a:extLst>
            </p:cNvPr>
            <p:cNvGrpSpPr/>
            <p:nvPr/>
          </p:nvGrpSpPr>
          <p:grpSpPr>
            <a:xfrm>
              <a:off x="581469" y="2969091"/>
              <a:ext cx="3299347" cy="2470626"/>
              <a:chOff x="602092" y="2978074"/>
              <a:chExt cx="3299346" cy="2470626"/>
            </a:xfrm>
          </p:grpSpPr>
          <p:sp>
            <p:nvSpPr>
              <p:cNvPr id="288" name="Rounded Rectangle 287">
                <a:extLst>
                  <a:ext uri="{FF2B5EF4-FFF2-40B4-BE49-F238E27FC236}">
                    <a16:creationId xmlns:a16="http://schemas.microsoft.com/office/drawing/2014/main" id="{47C6A0EB-BA26-764D-A709-F5E227A3EA32}"/>
                  </a:ext>
                </a:extLst>
              </p:cNvPr>
              <p:cNvSpPr/>
              <p:nvPr/>
            </p:nvSpPr>
            <p:spPr>
              <a:xfrm>
                <a:off x="1044406" y="3044089"/>
                <a:ext cx="84175" cy="983578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Rounded Rectangle 288">
                <a:extLst>
                  <a:ext uri="{FF2B5EF4-FFF2-40B4-BE49-F238E27FC236}">
                    <a16:creationId xmlns:a16="http://schemas.microsoft.com/office/drawing/2014/main" id="{872E7EB1-FEE9-C84A-8038-A733547F6D29}"/>
                  </a:ext>
                </a:extLst>
              </p:cNvPr>
              <p:cNvSpPr/>
              <p:nvPr/>
            </p:nvSpPr>
            <p:spPr>
              <a:xfrm>
                <a:off x="1439789" y="3039761"/>
                <a:ext cx="96200" cy="983579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ounded Rectangle 289">
                <a:extLst>
                  <a:ext uri="{FF2B5EF4-FFF2-40B4-BE49-F238E27FC236}">
                    <a16:creationId xmlns:a16="http://schemas.microsoft.com/office/drawing/2014/main" id="{35F8963B-CF78-644B-8CE7-21DE55693023}"/>
                  </a:ext>
                </a:extLst>
              </p:cNvPr>
              <p:cNvSpPr/>
              <p:nvPr/>
            </p:nvSpPr>
            <p:spPr>
              <a:xfrm>
                <a:off x="1846005" y="3040380"/>
                <a:ext cx="108225" cy="1805264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ounded Rectangle 290">
                <a:extLst>
                  <a:ext uri="{FF2B5EF4-FFF2-40B4-BE49-F238E27FC236}">
                    <a16:creationId xmlns:a16="http://schemas.microsoft.com/office/drawing/2014/main" id="{3DCAA911-45A8-5E4B-9E14-D28161FAFE3A}"/>
                  </a:ext>
                </a:extLst>
              </p:cNvPr>
              <p:cNvSpPr/>
              <p:nvPr/>
            </p:nvSpPr>
            <p:spPr>
              <a:xfrm>
                <a:off x="2249807" y="3827586"/>
                <a:ext cx="120250" cy="1027639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ounded Rectangle 291">
                <a:extLst>
                  <a:ext uri="{FF2B5EF4-FFF2-40B4-BE49-F238E27FC236}">
                    <a16:creationId xmlns:a16="http://schemas.microsoft.com/office/drawing/2014/main" id="{2CC21C4C-C98D-A840-8D41-5C518B2980E5}"/>
                  </a:ext>
                </a:extLst>
              </p:cNvPr>
              <p:cNvSpPr/>
              <p:nvPr/>
            </p:nvSpPr>
            <p:spPr>
              <a:xfrm>
                <a:off x="2683803" y="3827205"/>
                <a:ext cx="120250" cy="1526592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Rounded Rectangle 292">
                <a:extLst>
                  <a:ext uri="{FF2B5EF4-FFF2-40B4-BE49-F238E27FC236}">
                    <a16:creationId xmlns:a16="http://schemas.microsoft.com/office/drawing/2014/main" id="{30FC9408-C12B-8946-BE16-C43CF6D13EC1}"/>
                  </a:ext>
                </a:extLst>
              </p:cNvPr>
              <p:cNvSpPr/>
              <p:nvPr/>
            </p:nvSpPr>
            <p:spPr>
              <a:xfrm>
                <a:off x="3101099" y="3041886"/>
                <a:ext cx="126263" cy="2329559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Rounded Rectangle 293">
                <a:extLst>
                  <a:ext uri="{FF2B5EF4-FFF2-40B4-BE49-F238E27FC236}">
                    <a16:creationId xmlns:a16="http://schemas.microsoft.com/office/drawing/2014/main" id="{00C74383-F739-884B-847A-CF239C2A07ED}"/>
                  </a:ext>
                </a:extLst>
              </p:cNvPr>
              <p:cNvSpPr/>
              <p:nvPr/>
            </p:nvSpPr>
            <p:spPr>
              <a:xfrm>
                <a:off x="3392502" y="3466224"/>
                <a:ext cx="132275" cy="325841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ounded Rectangle 294">
                <a:extLst>
                  <a:ext uri="{FF2B5EF4-FFF2-40B4-BE49-F238E27FC236}">
                    <a16:creationId xmlns:a16="http://schemas.microsoft.com/office/drawing/2014/main" id="{2BCA065C-A4E4-2749-BD81-1105F5B0EECF}"/>
                  </a:ext>
                </a:extLst>
              </p:cNvPr>
              <p:cNvSpPr/>
              <p:nvPr/>
            </p:nvSpPr>
            <p:spPr>
              <a:xfrm>
                <a:off x="3760449" y="3746396"/>
                <a:ext cx="137160" cy="393234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Rounded Rectangle 295">
                <a:extLst>
                  <a:ext uri="{FF2B5EF4-FFF2-40B4-BE49-F238E27FC236}">
                    <a16:creationId xmlns:a16="http://schemas.microsoft.com/office/drawing/2014/main" id="{156D5C14-F4D1-3B44-B26F-D19FF664FD17}"/>
                  </a:ext>
                </a:extLst>
              </p:cNvPr>
              <p:cNvSpPr/>
              <p:nvPr/>
            </p:nvSpPr>
            <p:spPr>
              <a:xfrm>
                <a:off x="3394632" y="4102559"/>
                <a:ext cx="132427" cy="347472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Rounded Rectangle 296">
                <a:extLst>
                  <a:ext uri="{FF2B5EF4-FFF2-40B4-BE49-F238E27FC236}">
                    <a16:creationId xmlns:a16="http://schemas.microsoft.com/office/drawing/2014/main" id="{07C7EA79-3ABE-6A4B-BCCB-90E547964572}"/>
                  </a:ext>
                </a:extLst>
              </p:cNvPr>
              <p:cNvSpPr/>
              <p:nvPr/>
            </p:nvSpPr>
            <p:spPr>
              <a:xfrm>
                <a:off x="3769163" y="4385013"/>
                <a:ext cx="132275" cy="347472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ounded Rectangle 297">
                <a:extLst>
                  <a:ext uri="{FF2B5EF4-FFF2-40B4-BE49-F238E27FC236}">
                    <a16:creationId xmlns:a16="http://schemas.microsoft.com/office/drawing/2014/main" id="{65AFCCCB-581A-C740-9DD2-DBDCF616BE4F}"/>
                  </a:ext>
                </a:extLst>
              </p:cNvPr>
              <p:cNvSpPr/>
              <p:nvPr/>
            </p:nvSpPr>
            <p:spPr>
              <a:xfrm>
                <a:off x="3396321" y="4712383"/>
                <a:ext cx="132275" cy="347472"/>
              </a:xfrm>
              <a:prstGeom prst="roundRect">
                <a:avLst/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ounded Rectangle 298">
                <a:extLst>
                  <a:ext uri="{FF2B5EF4-FFF2-40B4-BE49-F238E27FC236}">
                    <a16:creationId xmlns:a16="http://schemas.microsoft.com/office/drawing/2014/main" id="{AFBB9D79-0015-9149-A794-C72A4534281F}"/>
                  </a:ext>
                </a:extLst>
              </p:cNvPr>
              <p:cNvSpPr/>
              <p:nvPr/>
            </p:nvSpPr>
            <p:spPr>
              <a:xfrm rot="16200000">
                <a:off x="822925" y="2799855"/>
                <a:ext cx="84175" cy="525841"/>
              </a:xfrm>
              <a:prstGeom prst="roundRect">
                <a:avLst>
                  <a:gd name="adj" fmla="val 48088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ounded Rectangle 299">
                <a:extLst>
                  <a:ext uri="{FF2B5EF4-FFF2-40B4-BE49-F238E27FC236}">
                    <a16:creationId xmlns:a16="http://schemas.microsoft.com/office/drawing/2014/main" id="{536248AF-74A6-FB46-932C-8BD15188C77A}"/>
                  </a:ext>
                </a:extLst>
              </p:cNvPr>
              <p:cNvSpPr/>
              <p:nvPr/>
            </p:nvSpPr>
            <p:spPr>
              <a:xfrm rot="16200000">
                <a:off x="1247719" y="3763221"/>
                <a:ext cx="84175" cy="492366"/>
              </a:xfrm>
              <a:prstGeom prst="roundRect">
                <a:avLst>
                  <a:gd name="adj" fmla="val 48088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ounded Rectangle 300">
                <a:extLst>
                  <a:ext uri="{FF2B5EF4-FFF2-40B4-BE49-F238E27FC236}">
                    <a16:creationId xmlns:a16="http://schemas.microsoft.com/office/drawing/2014/main" id="{23ADE7CB-FAD7-684A-82AA-9C08139AB0E8}"/>
                  </a:ext>
                </a:extLst>
              </p:cNvPr>
              <p:cNvSpPr/>
              <p:nvPr/>
            </p:nvSpPr>
            <p:spPr>
              <a:xfrm rot="16200000">
                <a:off x="1648402" y="2798037"/>
                <a:ext cx="96200" cy="515461"/>
              </a:xfrm>
              <a:prstGeom prst="roundRect">
                <a:avLst>
                  <a:gd name="adj" fmla="val 48088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ounded Rectangle 301">
                <a:extLst>
                  <a:ext uri="{FF2B5EF4-FFF2-40B4-BE49-F238E27FC236}">
                    <a16:creationId xmlns:a16="http://schemas.microsoft.com/office/drawing/2014/main" id="{F5BFA0C2-90F2-1947-A5D8-62C1730EE690}"/>
                  </a:ext>
                </a:extLst>
              </p:cNvPr>
              <p:cNvSpPr/>
              <p:nvPr/>
            </p:nvSpPr>
            <p:spPr>
              <a:xfrm rot="16200000">
                <a:off x="2054937" y="4582495"/>
                <a:ext cx="108225" cy="522019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ounded Rectangle 302">
                <a:extLst>
                  <a:ext uri="{FF2B5EF4-FFF2-40B4-BE49-F238E27FC236}">
                    <a16:creationId xmlns:a16="http://schemas.microsoft.com/office/drawing/2014/main" id="{1A90BE73-B3D7-C447-85E8-6FA57A720B61}"/>
                  </a:ext>
                </a:extLst>
              </p:cNvPr>
              <p:cNvSpPr/>
              <p:nvPr/>
            </p:nvSpPr>
            <p:spPr>
              <a:xfrm rot="16200000">
                <a:off x="2465964" y="3561199"/>
                <a:ext cx="120250" cy="555932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ounded Rectangle 303">
                <a:extLst>
                  <a:ext uri="{FF2B5EF4-FFF2-40B4-BE49-F238E27FC236}">
                    <a16:creationId xmlns:a16="http://schemas.microsoft.com/office/drawing/2014/main" id="{844DA9E2-D53D-BE47-A005-DAB035AB092E}"/>
                  </a:ext>
                </a:extLst>
              </p:cNvPr>
              <p:cNvSpPr/>
              <p:nvPr/>
            </p:nvSpPr>
            <p:spPr>
              <a:xfrm rot="16200000">
                <a:off x="2892451" y="5068843"/>
                <a:ext cx="126263" cy="543559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5" name="Rounded Rectangle 304">
                <a:extLst>
                  <a:ext uri="{FF2B5EF4-FFF2-40B4-BE49-F238E27FC236}">
                    <a16:creationId xmlns:a16="http://schemas.microsoft.com/office/drawing/2014/main" id="{CDD0E7B1-DC55-124B-AC80-CEB9BC6FC0E8}"/>
                  </a:ext>
                </a:extLst>
              </p:cNvPr>
              <p:cNvSpPr/>
              <p:nvPr/>
            </p:nvSpPr>
            <p:spPr>
              <a:xfrm rot="16200000">
                <a:off x="3407726" y="2669423"/>
                <a:ext cx="132275" cy="749578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ounded Rectangle 305">
                <a:extLst>
                  <a:ext uri="{FF2B5EF4-FFF2-40B4-BE49-F238E27FC236}">
                    <a16:creationId xmlns:a16="http://schemas.microsoft.com/office/drawing/2014/main" id="{B49E2A7D-3C03-754E-A0E0-A1F154C706C9}"/>
                  </a:ext>
                </a:extLst>
              </p:cNvPr>
              <p:cNvSpPr/>
              <p:nvPr/>
            </p:nvSpPr>
            <p:spPr>
              <a:xfrm rot="16200000">
                <a:off x="3582462" y="3238027"/>
                <a:ext cx="132275" cy="493510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ounded Rectangle 306">
                <a:extLst>
                  <a:ext uri="{FF2B5EF4-FFF2-40B4-BE49-F238E27FC236}">
                    <a16:creationId xmlns:a16="http://schemas.microsoft.com/office/drawing/2014/main" id="{222CF2AC-6D9C-5E49-9F65-1F8FD1E15B33}"/>
                  </a:ext>
                </a:extLst>
              </p:cNvPr>
              <p:cNvSpPr/>
              <p:nvPr/>
            </p:nvSpPr>
            <p:spPr>
              <a:xfrm rot="16200000">
                <a:off x="3573033" y="3544072"/>
                <a:ext cx="132275" cy="493939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ounded Rectangle 307">
                <a:extLst>
                  <a:ext uri="{FF2B5EF4-FFF2-40B4-BE49-F238E27FC236}">
                    <a16:creationId xmlns:a16="http://schemas.microsoft.com/office/drawing/2014/main" id="{03A5F553-677C-C644-A5F0-6148F4A0F420}"/>
                  </a:ext>
                </a:extLst>
              </p:cNvPr>
              <p:cNvSpPr/>
              <p:nvPr/>
            </p:nvSpPr>
            <p:spPr>
              <a:xfrm rot="16200000">
                <a:off x="3577133" y="3844501"/>
                <a:ext cx="135056" cy="501389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ounded Rectangle 308">
                <a:extLst>
                  <a:ext uri="{FF2B5EF4-FFF2-40B4-BE49-F238E27FC236}">
                    <a16:creationId xmlns:a16="http://schemas.microsoft.com/office/drawing/2014/main" id="{D856C23F-ECA1-FC4B-836B-76FEA9FBC137}"/>
                  </a:ext>
                </a:extLst>
              </p:cNvPr>
              <p:cNvSpPr/>
              <p:nvPr/>
            </p:nvSpPr>
            <p:spPr>
              <a:xfrm rot="16200000">
                <a:off x="3583301" y="4155306"/>
                <a:ext cx="132275" cy="478088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ounded Rectangle 309">
                <a:extLst>
                  <a:ext uri="{FF2B5EF4-FFF2-40B4-BE49-F238E27FC236}">
                    <a16:creationId xmlns:a16="http://schemas.microsoft.com/office/drawing/2014/main" id="{6439DD5B-6337-6D40-9B68-86EF2CA5F7D2}"/>
                  </a:ext>
                </a:extLst>
              </p:cNvPr>
              <p:cNvSpPr/>
              <p:nvPr/>
            </p:nvSpPr>
            <p:spPr>
              <a:xfrm rot="16200000">
                <a:off x="3581630" y="4449255"/>
                <a:ext cx="132275" cy="507340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ounded Rectangle 310">
                <a:extLst>
                  <a:ext uri="{FF2B5EF4-FFF2-40B4-BE49-F238E27FC236}">
                    <a16:creationId xmlns:a16="http://schemas.microsoft.com/office/drawing/2014/main" id="{324AED94-A524-744D-A38C-D59AE023227A}"/>
                  </a:ext>
                </a:extLst>
              </p:cNvPr>
              <p:cNvSpPr/>
              <p:nvPr/>
            </p:nvSpPr>
            <p:spPr>
              <a:xfrm rot="21117005">
                <a:off x="3742744" y="2981043"/>
                <a:ext cx="132275" cy="555738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ounded Rectangle 311">
                <a:extLst>
                  <a:ext uri="{FF2B5EF4-FFF2-40B4-BE49-F238E27FC236}">
                    <a16:creationId xmlns:a16="http://schemas.microsoft.com/office/drawing/2014/main" id="{78ECA3A7-1104-534A-A281-A68BF67D4020}"/>
                  </a:ext>
                </a:extLst>
              </p:cNvPr>
              <p:cNvSpPr/>
              <p:nvPr/>
            </p:nvSpPr>
            <p:spPr>
              <a:xfrm rot="20018948">
                <a:off x="3488344" y="4958852"/>
                <a:ext cx="132275" cy="489848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ounded Rectangle 312">
                <a:extLst>
                  <a:ext uri="{FF2B5EF4-FFF2-40B4-BE49-F238E27FC236}">
                    <a16:creationId xmlns:a16="http://schemas.microsoft.com/office/drawing/2014/main" id="{A85D8550-D744-C449-9BE2-C05B24F0AB99}"/>
                  </a:ext>
                </a:extLst>
              </p:cNvPr>
              <p:cNvSpPr/>
              <p:nvPr/>
            </p:nvSpPr>
            <p:spPr>
              <a:xfrm>
                <a:off x="606744" y="3013843"/>
                <a:ext cx="72150" cy="2385645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C8BFA9EA-BD1E-784D-81A6-3D76E2CDB6BE}"/>
                </a:ext>
              </a:extLst>
            </p:cNvPr>
            <p:cNvGrpSpPr/>
            <p:nvPr/>
          </p:nvGrpSpPr>
          <p:grpSpPr>
            <a:xfrm>
              <a:off x="611720" y="3032683"/>
              <a:ext cx="3231388" cy="2369820"/>
              <a:chOff x="632460" y="3040380"/>
              <a:chExt cx="3231388" cy="2369820"/>
            </a:xfrm>
          </p:grpSpPr>
          <p:cxnSp>
            <p:nvCxnSpPr>
              <p:cNvPr id="261" name="Straight Arrow Connector 260">
                <a:extLst>
                  <a:ext uri="{FF2B5EF4-FFF2-40B4-BE49-F238E27FC236}">
                    <a16:creationId xmlns:a16="http://schemas.microsoft.com/office/drawing/2014/main" id="{8DAE0D54-187B-5D42-B329-AEA327E5B6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080" y="3048000"/>
                <a:ext cx="0" cy="23012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5A00F3B0-AD31-A845-A8A8-31EC9E943C29}"/>
                  </a:ext>
                </a:extLst>
              </p:cNvPr>
              <p:cNvGrpSpPr/>
              <p:nvPr/>
            </p:nvGrpSpPr>
            <p:grpSpPr>
              <a:xfrm>
                <a:off x="632460" y="3040380"/>
                <a:ext cx="3231388" cy="2369820"/>
                <a:chOff x="632460" y="3040380"/>
                <a:chExt cx="3231388" cy="2369820"/>
              </a:xfrm>
            </p:grpSpPr>
            <p:cxnSp>
              <p:nvCxnSpPr>
                <p:cNvPr id="263" name="Straight Arrow Connector 262">
                  <a:extLst>
                    <a:ext uri="{FF2B5EF4-FFF2-40B4-BE49-F238E27FC236}">
                      <a16:creationId xmlns:a16="http://schemas.microsoft.com/office/drawing/2014/main" id="{0CA4358D-9750-4446-AF95-D690FB1B89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2460" y="3061490"/>
                  <a:ext cx="457200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Arrow Connector 263">
                  <a:extLst>
                    <a:ext uri="{FF2B5EF4-FFF2-40B4-BE49-F238E27FC236}">
                      <a16:creationId xmlns:a16="http://schemas.microsoft.com/office/drawing/2014/main" id="{735A40E5-0D73-0640-A322-23A427BC5A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9660" y="3048000"/>
                  <a:ext cx="0" cy="9601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Arrow Connector 264">
                  <a:extLst>
                    <a:ext uri="{FF2B5EF4-FFF2-40B4-BE49-F238E27FC236}">
                      <a16:creationId xmlns:a16="http://schemas.microsoft.com/office/drawing/2014/main" id="{C1E62393-9303-CB4F-A118-4C08739C13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9660" y="4001917"/>
                  <a:ext cx="39624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Arrow Connector 265">
                  <a:extLst>
                    <a:ext uri="{FF2B5EF4-FFF2-40B4-BE49-F238E27FC236}">
                      <a16:creationId xmlns:a16="http://schemas.microsoft.com/office/drawing/2014/main" id="{DD902D97-3B55-D348-9BBC-D80A0C6BE4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93520" y="3040380"/>
                  <a:ext cx="0" cy="9601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Arrow Connector 266">
                  <a:extLst>
                    <a:ext uri="{FF2B5EF4-FFF2-40B4-BE49-F238E27FC236}">
                      <a16:creationId xmlns:a16="http://schemas.microsoft.com/office/drawing/2014/main" id="{8FD19B1F-07B3-414F-BE43-84E77A4597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85900" y="3040380"/>
                  <a:ext cx="412649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Arrow Connector 267">
                  <a:extLst>
                    <a:ext uri="{FF2B5EF4-FFF2-40B4-BE49-F238E27FC236}">
                      <a16:creationId xmlns:a16="http://schemas.microsoft.com/office/drawing/2014/main" id="{77773C6B-BE41-E34C-8909-55723FB8A2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98549" y="3048000"/>
                  <a:ext cx="7620" cy="18059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Arrow Connector 268">
                  <a:extLst>
                    <a:ext uri="{FF2B5EF4-FFF2-40B4-BE49-F238E27FC236}">
                      <a16:creationId xmlns:a16="http://schemas.microsoft.com/office/drawing/2014/main" id="{71B901C0-3C50-1447-AC8E-7EBF3D41A4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06169" y="4833257"/>
                  <a:ext cx="405028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Arrow Connector 269">
                  <a:extLst>
                    <a:ext uri="{FF2B5EF4-FFF2-40B4-BE49-F238E27FC236}">
                      <a16:creationId xmlns:a16="http://schemas.microsoft.com/office/drawing/2014/main" id="{C606D142-BAAF-6F44-9AEC-1617AD8021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318817" y="3835105"/>
                  <a:ext cx="1" cy="102645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Arrow Connector 270">
                  <a:extLst>
                    <a:ext uri="{FF2B5EF4-FFF2-40B4-BE49-F238E27FC236}">
                      <a16:creationId xmlns:a16="http://schemas.microsoft.com/office/drawing/2014/main" id="{92C85A6B-A0D6-4640-A462-6946774321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8659" y="3835105"/>
                  <a:ext cx="42333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Arrow Connector 271">
                  <a:extLst>
                    <a:ext uri="{FF2B5EF4-FFF2-40B4-BE49-F238E27FC236}">
                      <a16:creationId xmlns:a16="http://schemas.microsoft.com/office/drawing/2014/main" id="{F7C8DA7E-753B-8D4E-BB19-47F4593345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3200" y="3835105"/>
                  <a:ext cx="0" cy="151413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Arrow Connector 272">
                  <a:extLst>
                    <a:ext uri="{FF2B5EF4-FFF2-40B4-BE49-F238E27FC236}">
                      <a16:creationId xmlns:a16="http://schemas.microsoft.com/office/drawing/2014/main" id="{966A7CCA-EC55-DE4F-A214-78A9E81D6C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51989" y="5349240"/>
                  <a:ext cx="40575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Arrow Connector 273">
                  <a:extLst>
                    <a:ext uri="{FF2B5EF4-FFF2-40B4-BE49-F238E27FC236}">
                      <a16:creationId xmlns:a16="http://schemas.microsoft.com/office/drawing/2014/main" id="{CBA00958-E2CE-3443-A37A-81C4B9D686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69920" y="3048000"/>
                  <a:ext cx="2337" cy="23012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Arrow Connector 274">
                  <a:extLst>
                    <a:ext uri="{FF2B5EF4-FFF2-40B4-BE49-F238E27FC236}">
                      <a16:creationId xmlns:a16="http://schemas.microsoft.com/office/drawing/2014/main" id="{E5EF3CF9-AB9D-0B4F-AB73-314BEB59D9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59458" y="3048000"/>
                  <a:ext cx="64124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Arrow Connector 275">
                  <a:extLst>
                    <a:ext uri="{FF2B5EF4-FFF2-40B4-BE49-F238E27FC236}">
                      <a16:creationId xmlns:a16="http://schemas.microsoft.com/office/drawing/2014/main" id="{8E7AD0C8-8648-C346-8512-D9C5730D9C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7510" y="3482340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Arrow Connector 276">
                  <a:extLst>
                    <a:ext uri="{FF2B5EF4-FFF2-40B4-BE49-F238E27FC236}">
                      <a16:creationId xmlns:a16="http://schemas.microsoft.com/office/drawing/2014/main" id="{6319ACB3-9599-184B-A2D8-5BABD66DE0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3784951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Arrow Connector 277">
                  <a:extLst>
                    <a:ext uri="{FF2B5EF4-FFF2-40B4-BE49-F238E27FC236}">
                      <a16:creationId xmlns:a16="http://schemas.microsoft.com/office/drawing/2014/main" id="{F9ED9924-2DD7-B443-B97D-D42AC5860E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409292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Arrow Connector 278">
                  <a:extLst>
                    <a:ext uri="{FF2B5EF4-FFF2-40B4-BE49-F238E27FC236}">
                      <a16:creationId xmlns:a16="http://schemas.microsoft.com/office/drawing/2014/main" id="{73A99B6E-50C5-8B40-A0CA-AF0CDC3ED7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7510" y="439605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Arrow Connector 279">
                  <a:extLst>
                    <a:ext uri="{FF2B5EF4-FFF2-40B4-BE49-F238E27FC236}">
                      <a16:creationId xmlns:a16="http://schemas.microsoft.com/office/drawing/2014/main" id="{BA67436B-EBA4-6E4A-8F7D-46BA6A16C2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470887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Arrow Connector 280">
                  <a:extLst>
                    <a:ext uri="{FF2B5EF4-FFF2-40B4-BE49-F238E27FC236}">
                      <a16:creationId xmlns:a16="http://schemas.microsoft.com/office/drawing/2014/main" id="{0DF4CC8A-A39F-8346-8437-B2E65D4C74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5638" y="3482340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Arrow Connector 281">
                  <a:extLst>
                    <a:ext uri="{FF2B5EF4-FFF2-40B4-BE49-F238E27FC236}">
                      <a16:creationId xmlns:a16="http://schemas.microsoft.com/office/drawing/2014/main" id="{1F2A2F41-2D79-3549-AAD3-5CDE50109A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52469" y="3788515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Arrow Connector 282">
                  <a:extLst>
                    <a:ext uri="{FF2B5EF4-FFF2-40B4-BE49-F238E27FC236}">
                      <a16:creationId xmlns:a16="http://schemas.microsoft.com/office/drawing/2014/main" id="{49390EF0-751A-5F44-9950-8A3F5DC86B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2202" y="4091126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Arrow Connector 283">
                  <a:extLst>
                    <a:ext uri="{FF2B5EF4-FFF2-40B4-BE49-F238E27FC236}">
                      <a16:creationId xmlns:a16="http://schemas.microsoft.com/office/drawing/2014/main" id="{7F9BB095-D8F8-FB44-AC72-D2F5C1A98C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49033" y="4404464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Arrow Connector 284">
                  <a:extLst>
                    <a:ext uri="{FF2B5EF4-FFF2-40B4-BE49-F238E27FC236}">
                      <a16:creationId xmlns:a16="http://schemas.microsoft.com/office/drawing/2014/main" id="{5287F6DE-C363-224A-A88B-90516C309F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2202" y="4710678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Arrow Connector 285">
                  <a:extLst>
                    <a:ext uri="{FF2B5EF4-FFF2-40B4-BE49-F238E27FC236}">
                      <a16:creationId xmlns:a16="http://schemas.microsoft.com/office/drawing/2014/main" id="{5E6561C6-4919-D04C-A319-815844410D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04055" y="3048000"/>
                  <a:ext cx="44712" cy="42897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Arrow Connector 286">
                  <a:extLst>
                    <a:ext uri="{FF2B5EF4-FFF2-40B4-BE49-F238E27FC236}">
                      <a16:creationId xmlns:a16="http://schemas.microsoft.com/office/drawing/2014/main" id="{A423F6FF-F7E6-6141-AC9C-3F1B2409AA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5867" y="5006642"/>
                  <a:ext cx="174750" cy="40355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14" name="Rounded Rectangle 313">
            <a:extLst>
              <a:ext uri="{FF2B5EF4-FFF2-40B4-BE49-F238E27FC236}">
                <a16:creationId xmlns:a16="http://schemas.microsoft.com/office/drawing/2014/main" id="{380A539B-F4B1-E245-84A1-74CF48CBC3C5}"/>
              </a:ext>
            </a:extLst>
          </p:cNvPr>
          <p:cNvSpPr/>
          <p:nvPr/>
        </p:nvSpPr>
        <p:spPr>
          <a:xfrm>
            <a:off x="386162" y="1879047"/>
            <a:ext cx="3827670" cy="448151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Reference path synthesis</a:t>
            </a:r>
          </a:p>
        </p:txBody>
      </p:sp>
      <p:sp>
        <p:nvSpPr>
          <p:cNvPr id="315" name="Rounded Rectangle 314">
            <a:extLst>
              <a:ext uri="{FF2B5EF4-FFF2-40B4-BE49-F238E27FC236}">
                <a16:creationId xmlns:a16="http://schemas.microsoft.com/office/drawing/2014/main" id="{E4FE30E5-A042-0E47-AD07-DF8EBDD34F66}"/>
              </a:ext>
            </a:extLst>
          </p:cNvPr>
          <p:cNvSpPr/>
          <p:nvPr/>
        </p:nvSpPr>
        <p:spPr>
          <a:xfrm>
            <a:off x="4845630" y="1874838"/>
            <a:ext cx="2508613" cy="448151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Tracking controller</a:t>
            </a:r>
          </a:p>
        </p:txBody>
      </p:sp>
      <p:sp>
        <p:nvSpPr>
          <p:cNvPr id="316" name="Plus 315">
            <a:extLst>
              <a:ext uri="{FF2B5EF4-FFF2-40B4-BE49-F238E27FC236}">
                <a16:creationId xmlns:a16="http://schemas.microsoft.com/office/drawing/2014/main" id="{C0D57393-7685-2743-8F4B-0F7F865C8633}"/>
              </a:ext>
            </a:extLst>
          </p:cNvPr>
          <p:cNvSpPr/>
          <p:nvPr/>
        </p:nvSpPr>
        <p:spPr>
          <a:xfrm>
            <a:off x="4178701" y="3639264"/>
            <a:ext cx="660767" cy="822840"/>
          </a:xfrm>
          <a:prstGeom prst="mathPlus">
            <a:avLst/>
          </a:prstGeom>
          <a:solidFill>
            <a:srgbClr val="B6A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D5161F7E-4B8D-4141-8ED7-8D5719016FC3}"/>
              </a:ext>
            </a:extLst>
          </p:cNvPr>
          <p:cNvGrpSpPr/>
          <p:nvPr/>
        </p:nvGrpSpPr>
        <p:grpSpPr>
          <a:xfrm>
            <a:off x="523217" y="2808072"/>
            <a:ext cx="3553559" cy="2693200"/>
            <a:chOff x="386872" y="2840817"/>
            <a:chExt cx="3553559" cy="2693200"/>
          </a:xfrm>
        </p:grpSpPr>
        <p:pic>
          <p:nvPicPr>
            <p:cNvPr id="318" name="Picture 31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D824E3A-139D-984A-A74D-B4B5B705E3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6872" y="2840817"/>
              <a:ext cx="3553559" cy="2693200"/>
            </a:xfrm>
            <a:prstGeom prst="rect">
              <a:avLst/>
            </a:prstGeom>
          </p:spPr>
        </p:pic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8A348E3E-36D8-0440-B7B3-2AEB022FF003}"/>
                </a:ext>
              </a:extLst>
            </p:cNvPr>
            <p:cNvGrpSpPr/>
            <p:nvPr/>
          </p:nvGrpSpPr>
          <p:grpSpPr>
            <a:xfrm>
              <a:off x="611720" y="3032683"/>
              <a:ext cx="3231388" cy="2369820"/>
              <a:chOff x="632460" y="3040380"/>
              <a:chExt cx="3231388" cy="2369820"/>
            </a:xfrm>
          </p:grpSpPr>
          <p:cxnSp>
            <p:nvCxnSpPr>
              <p:cNvPr id="320" name="Straight Arrow Connector 319">
                <a:extLst>
                  <a:ext uri="{FF2B5EF4-FFF2-40B4-BE49-F238E27FC236}">
                    <a16:creationId xmlns:a16="http://schemas.microsoft.com/office/drawing/2014/main" id="{54C9BA8D-C031-1147-8986-95F8C4E6B0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080" y="3048000"/>
                <a:ext cx="0" cy="23012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AE31EA7B-FB8D-764E-9E70-54F9D6D698B6}"/>
                  </a:ext>
                </a:extLst>
              </p:cNvPr>
              <p:cNvGrpSpPr/>
              <p:nvPr/>
            </p:nvGrpSpPr>
            <p:grpSpPr>
              <a:xfrm>
                <a:off x="632460" y="3040380"/>
                <a:ext cx="3231388" cy="2369820"/>
                <a:chOff x="632460" y="3040380"/>
                <a:chExt cx="3231388" cy="2369820"/>
              </a:xfrm>
            </p:grpSpPr>
            <p:cxnSp>
              <p:nvCxnSpPr>
                <p:cNvPr id="322" name="Straight Arrow Connector 321">
                  <a:extLst>
                    <a:ext uri="{FF2B5EF4-FFF2-40B4-BE49-F238E27FC236}">
                      <a16:creationId xmlns:a16="http://schemas.microsoft.com/office/drawing/2014/main" id="{0EA79666-4F78-5342-8448-EA94E78018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2460" y="3061490"/>
                  <a:ext cx="457200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Arrow Connector 322">
                  <a:extLst>
                    <a:ext uri="{FF2B5EF4-FFF2-40B4-BE49-F238E27FC236}">
                      <a16:creationId xmlns:a16="http://schemas.microsoft.com/office/drawing/2014/main" id="{DD4AE02A-8C7B-EF42-821B-E4A3972F03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9660" y="3048000"/>
                  <a:ext cx="0" cy="9601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Arrow Connector 323">
                  <a:extLst>
                    <a:ext uri="{FF2B5EF4-FFF2-40B4-BE49-F238E27FC236}">
                      <a16:creationId xmlns:a16="http://schemas.microsoft.com/office/drawing/2014/main" id="{230DA2BB-88D4-084A-9C37-257EFD5B11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9660" y="4001917"/>
                  <a:ext cx="39624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Arrow Connector 324">
                  <a:extLst>
                    <a:ext uri="{FF2B5EF4-FFF2-40B4-BE49-F238E27FC236}">
                      <a16:creationId xmlns:a16="http://schemas.microsoft.com/office/drawing/2014/main" id="{711B2405-51F3-494F-A3AA-DC7A5DB56A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93520" y="3040380"/>
                  <a:ext cx="0" cy="9601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Arrow Connector 325">
                  <a:extLst>
                    <a:ext uri="{FF2B5EF4-FFF2-40B4-BE49-F238E27FC236}">
                      <a16:creationId xmlns:a16="http://schemas.microsoft.com/office/drawing/2014/main" id="{C8154AD4-B002-5249-8D3D-9A9599AC94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85900" y="3040380"/>
                  <a:ext cx="412649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Arrow Connector 326">
                  <a:extLst>
                    <a:ext uri="{FF2B5EF4-FFF2-40B4-BE49-F238E27FC236}">
                      <a16:creationId xmlns:a16="http://schemas.microsoft.com/office/drawing/2014/main" id="{149FD935-3BA0-D844-A892-5D070231C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98549" y="3048000"/>
                  <a:ext cx="7620" cy="18059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Arrow Connector 327">
                  <a:extLst>
                    <a:ext uri="{FF2B5EF4-FFF2-40B4-BE49-F238E27FC236}">
                      <a16:creationId xmlns:a16="http://schemas.microsoft.com/office/drawing/2014/main" id="{8FECB8CE-844C-074D-818E-3CB2408EA0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06169" y="4833257"/>
                  <a:ext cx="405028" cy="76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Arrow Connector 328">
                  <a:extLst>
                    <a:ext uri="{FF2B5EF4-FFF2-40B4-BE49-F238E27FC236}">
                      <a16:creationId xmlns:a16="http://schemas.microsoft.com/office/drawing/2014/main" id="{813A6F6C-03B2-C844-9B89-E8B8E7726B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318817" y="3835105"/>
                  <a:ext cx="1" cy="102645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Arrow Connector 329">
                  <a:extLst>
                    <a:ext uri="{FF2B5EF4-FFF2-40B4-BE49-F238E27FC236}">
                      <a16:creationId xmlns:a16="http://schemas.microsoft.com/office/drawing/2014/main" id="{9EF49B0F-5B3A-2746-B3F7-3C3E939EF4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8659" y="3835105"/>
                  <a:ext cx="42333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Arrow Connector 330">
                  <a:extLst>
                    <a:ext uri="{FF2B5EF4-FFF2-40B4-BE49-F238E27FC236}">
                      <a16:creationId xmlns:a16="http://schemas.microsoft.com/office/drawing/2014/main" id="{A6D56BC6-863C-8643-9ECA-36DC0E64A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3200" y="3835105"/>
                  <a:ext cx="0" cy="151413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Arrow Connector 331">
                  <a:extLst>
                    <a:ext uri="{FF2B5EF4-FFF2-40B4-BE49-F238E27FC236}">
                      <a16:creationId xmlns:a16="http://schemas.microsoft.com/office/drawing/2014/main" id="{3E895DB6-3E16-DA42-9C66-86A4014D6C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51989" y="5349240"/>
                  <a:ext cx="40575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Arrow Connector 332">
                  <a:extLst>
                    <a:ext uri="{FF2B5EF4-FFF2-40B4-BE49-F238E27FC236}">
                      <a16:creationId xmlns:a16="http://schemas.microsoft.com/office/drawing/2014/main" id="{420E1F6D-4DED-9949-ABCF-42A252DE4D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69920" y="3048000"/>
                  <a:ext cx="2337" cy="23012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Arrow Connector 333">
                  <a:extLst>
                    <a:ext uri="{FF2B5EF4-FFF2-40B4-BE49-F238E27FC236}">
                      <a16:creationId xmlns:a16="http://schemas.microsoft.com/office/drawing/2014/main" id="{891FD304-9F37-0447-A395-0DE01D2053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59458" y="3048000"/>
                  <a:ext cx="64124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Arrow Connector 334">
                  <a:extLst>
                    <a:ext uri="{FF2B5EF4-FFF2-40B4-BE49-F238E27FC236}">
                      <a16:creationId xmlns:a16="http://schemas.microsoft.com/office/drawing/2014/main" id="{99573C74-B02B-DA4B-B568-F235C1911A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7510" y="3482340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Arrow Connector 335">
                  <a:extLst>
                    <a:ext uri="{FF2B5EF4-FFF2-40B4-BE49-F238E27FC236}">
                      <a16:creationId xmlns:a16="http://schemas.microsoft.com/office/drawing/2014/main" id="{F230666D-F44C-9C49-B413-023208473D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3784951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Arrow Connector 336">
                  <a:extLst>
                    <a:ext uri="{FF2B5EF4-FFF2-40B4-BE49-F238E27FC236}">
                      <a16:creationId xmlns:a16="http://schemas.microsoft.com/office/drawing/2014/main" id="{BAF496A9-D69D-1E47-9317-4C5E442F00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409292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Arrow Connector 337">
                  <a:extLst>
                    <a:ext uri="{FF2B5EF4-FFF2-40B4-BE49-F238E27FC236}">
                      <a16:creationId xmlns:a16="http://schemas.microsoft.com/office/drawing/2014/main" id="{F1CD5A99-5DEA-DC4C-8F07-93253838DF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7510" y="439605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Arrow Connector 338">
                  <a:extLst>
                    <a:ext uri="{FF2B5EF4-FFF2-40B4-BE49-F238E27FC236}">
                      <a16:creationId xmlns:a16="http://schemas.microsoft.com/office/drawing/2014/main" id="{AD6157D7-7C80-F84B-81D9-C6E6E9F11B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5638" y="4708876"/>
                  <a:ext cx="3882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Arrow Connector 339">
                  <a:extLst>
                    <a:ext uri="{FF2B5EF4-FFF2-40B4-BE49-F238E27FC236}">
                      <a16:creationId xmlns:a16="http://schemas.microsoft.com/office/drawing/2014/main" id="{EC7B3E64-3B31-5D44-BD9E-38FEE336A6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5638" y="3482340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Arrow Connector 340">
                  <a:extLst>
                    <a:ext uri="{FF2B5EF4-FFF2-40B4-BE49-F238E27FC236}">
                      <a16:creationId xmlns:a16="http://schemas.microsoft.com/office/drawing/2014/main" id="{DC61D93D-2B95-3E4B-8E2A-3F6B2F0C82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52469" y="3788515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Arrow Connector 341">
                  <a:extLst>
                    <a:ext uri="{FF2B5EF4-FFF2-40B4-BE49-F238E27FC236}">
                      <a16:creationId xmlns:a16="http://schemas.microsoft.com/office/drawing/2014/main" id="{3FEC87FD-0BE9-D648-86A7-6F6AA82D3B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2202" y="4091126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Arrow Connector 342">
                  <a:extLst>
                    <a:ext uri="{FF2B5EF4-FFF2-40B4-BE49-F238E27FC236}">
                      <a16:creationId xmlns:a16="http://schemas.microsoft.com/office/drawing/2014/main" id="{8428ED28-41C8-E04E-BDB7-303905700B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49033" y="4404464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Arrow Connector 343">
                  <a:extLst>
                    <a:ext uri="{FF2B5EF4-FFF2-40B4-BE49-F238E27FC236}">
                      <a16:creationId xmlns:a16="http://schemas.microsoft.com/office/drawing/2014/main" id="{EA387BD7-08FC-5C47-91F7-A59B17220A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2202" y="4710678"/>
                  <a:ext cx="6872" cy="3026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Arrow Connector 344">
                  <a:extLst>
                    <a:ext uri="{FF2B5EF4-FFF2-40B4-BE49-F238E27FC236}">
                      <a16:creationId xmlns:a16="http://schemas.microsoft.com/office/drawing/2014/main" id="{3C4D37DA-FA39-8947-8E39-B1AE115F49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04055" y="3048000"/>
                  <a:ext cx="44712" cy="42897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Arrow Connector 345">
                  <a:extLst>
                    <a:ext uri="{FF2B5EF4-FFF2-40B4-BE49-F238E27FC236}">
                      <a16:creationId xmlns:a16="http://schemas.microsoft.com/office/drawing/2014/main" id="{6FB12F3D-3EC3-1946-B261-AA0404EA66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5867" y="5006642"/>
                  <a:ext cx="174750" cy="40355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22066FE1-979C-1042-BB01-F21CFB9FE9BB}"/>
              </a:ext>
            </a:extLst>
          </p:cNvPr>
          <p:cNvGrpSpPr/>
          <p:nvPr/>
        </p:nvGrpSpPr>
        <p:grpSpPr>
          <a:xfrm>
            <a:off x="4788499" y="2876780"/>
            <a:ext cx="2290500" cy="2779824"/>
            <a:chOff x="4788499" y="2876780"/>
            <a:chExt cx="2290500" cy="2779824"/>
          </a:xfrm>
        </p:grpSpPr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50B6584B-0CFB-6A40-8126-87D4D80CE5FA}"/>
                </a:ext>
              </a:extLst>
            </p:cNvPr>
            <p:cNvGrpSpPr/>
            <p:nvPr/>
          </p:nvGrpSpPr>
          <p:grpSpPr>
            <a:xfrm>
              <a:off x="4788499" y="2876780"/>
              <a:ext cx="2290500" cy="2692229"/>
              <a:chOff x="4788499" y="2876780"/>
              <a:chExt cx="2290500" cy="2692229"/>
            </a:xfrm>
          </p:grpSpPr>
          <p:sp>
            <p:nvSpPr>
              <p:cNvPr id="357" name="Rounded Rectangle 356">
                <a:extLst>
                  <a:ext uri="{FF2B5EF4-FFF2-40B4-BE49-F238E27FC236}">
                    <a16:creationId xmlns:a16="http://schemas.microsoft.com/office/drawing/2014/main" id="{EEBCE940-768A-3B40-B20B-8670CB703988}"/>
                  </a:ext>
                </a:extLst>
              </p:cNvPr>
              <p:cNvSpPr/>
              <p:nvPr/>
            </p:nvSpPr>
            <p:spPr>
              <a:xfrm rot="14603330">
                <a:off x="5531277" y="4188228"/>
                <a:ext cx="638003" cy="2123559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ounded Rectangle 357">
                <a:extLst>
                  <a:ext uri="{FF2B5EF4-FFF2-40B4-BE49-F238E27FC236}">
                    <a16:creationId xmlns:a16="http://schemas.microsoft.com/office/drawing/2014/main" id="{405337CD-4741-E54F-9E91-910DC98F21B6}"/>
                  </a:ext>
                </a:extLst>
              </p:cNvPr>
              <p:cNvSpPr/>
              <p:nvPr/>
            </p:nvSpPr>
            <p:spPr>
              <a:xfrm rot="930090">
                <a:off x="6165020" y="2876780"/>
                <a:ext cx="913979" cy="2399325"/>
              </a:xfrm>
              <a:prstGeom prst="roundRect">
                <a:avLst>
                  <a:gd name="adj" fmla="val 50000"/>
                </a:avLst>
              </a:prstGeom>
              <a:solidFill>
                <a:srgbClr val="F3D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201990F4-EB52-D34E-8585-4DD13ABB1C2A}"/>
                </a:ext>
              </a:extLst>
            </p:cNvPr>
            <p:cNvGrpSpPr/>
            <p:nvPr/>
          </p:nvGrpSpPr>
          <p:grpSpPr>
            <a:xfrm>
              <a:off x="5100029" y="3222047"/>
              <a:ext cx="1754448" cy="2389130"/>
              <a:chOff x="5100029" y="3222047"/>
              <a:chExt cx="1754448" cy="2389130"/>
            </a:xfrm>
          </p:grpSpPr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E48C88F2-8770-884C-A541-6290546924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0029" y="4972847"/>
                <a:ext cx="1216922" cy="63833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B5183744-31C8-604C-9A0B-A7D2687F17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16951" y="3222047"/>
                <a:ext cx="537526" cy="1744153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E997BB8F-3DB1-4847-8C24-461489F20383}"/>
                </a:ext>
              </a:extLst>
            </p:cNvPr>
            <p:cNvSpPr/>
            <p:nvPr/>
          </p:nvSpPr>
          <p:spPr>
            <a:xfrm>
              <a:off x="5064369" y="3315956"/>
              <a:ext cx="1899139" cy="2100106"/>
            </a:xfrm>
            <a:custGeom>
              <a:avLst/>
              <a:gdLst>
                <a:gd name="connsiteX0" fmla="*/ 0 w 1899139"/>
                <a:gd name="connsiteY0" fmla="*/ 2100106 h 2100106"/>
                <a:gd name="connsiteX1" fmla="*/ 472273 w 1899139"/>
                <a:gd name="connsiteY1" fmla="*/ 1848897 h 2100106"/>
                <a:gd name="connsiteX2" fmla="*/ 984739 w 1899139"/>
                <a:gd name="connsiteY2" fmla="*/ 1708220 h 2100106"/>
                <a:gd name="connsiteX3" fmla="*/ 1426866 w 1899139"/>
                <a:gd name="connsiteY3" fmla="*/ 1678075 h 2100106"/>
                <a:gd name="connsiteX4" fmla="*/ 1668027 w 1899139"/>
                <a:gd name="connsiteY4" fmla="*/ 1235947 h 2100106"/>
                <a:gd name="connsiteX5" fmla="*/ 1858945 w 1899139"/>
                <a:gd name="connsiteY5" fmla="*/ 673240 h 2100106"/>
                <a:gd name="connsiteX6" fmla="*/ 1899139 w 1899139"/>
                <a:gd name="connsiteY6" fmla="*/ 0 h 210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139" h="2100106">
                  <a:moveTo>
                    <a:pt x="0" y="2100106"/>
                  </a:moveTo>
                  <a:cubicBezTo>
                    <a:pt x="154075" y="2007158"/>
                    <a:pt x="308150" y="1914211"/>
                    <a:pt x="472273" y="1848897"/>
                  </a:cubicBezTo>
                  <a:cubicBezTo>
                    <a:pt x="636396" y="1783583"/>
                    <a:pt x="825640" y="1736690"/>
                    <a:pt x="984739" y="1708220"/>
                  </a:cubicBezTo>
                  <a:cubicBezTo>
                    <a:pt x="1143838" y="1679750"/>
                    <a:pt x="1312985" y="1756787"/>
                    <a:pt x="1426866" y="1678075"/>
                  </a:cubicBezTo>
                  <a:cubicBezTo>
                    <a:pt x="1540747" y="1599363"/>
                    <a:pt x="1596014" y="1403419"/>
                    <a:pt x="1668027" y="1235947"/>
                  </a:cubicBezTo>
                  <a:cubicBezTo>
                    <a:pt x="1740040" y="1068475"/>
                    <a:pt x="1820426" y="879231"/>
                    <a:pt x="1858945" y="673240"/>
                  </a:cubicBezTo>
                  <a:cubicBezTo>
                    <a:pt x="1897464" y="467249"/>
                    <a:pt x="1898301" y="233624"/>
                    <a:pt x="1899139" y="0"/>
                  </a:cubicBezTo>
                </a:path>
              </a:pathLst>
            </a:custGeom>
            <a:noFill/>
            <a:ln w="28575">
              <a:solidFill>
                <a:schemeClr val="bg2">
                  <a:lumMod val="25000"/>
                </a:schemeClr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1" name="Straight Arrow Connector 350">
              <a:extLst>
                <a:ext uri="{FF2B5EF4-FFF2-40B4-BE49-F238E27FC236}">
                  <a16:creationId xmlns:a16="http://schemas.microsoft.com/office/drawing/2014/main" id="{77A59C4F-2E5D-6941-B595-EEFCDEBB2DB0}"/>
                </a:ext>
              </a:extLst>
            </p:cNvPr>
            <p:cNvCxnSpPr>
              <a:cxnSpLocks/>
              <a:stCxn id="358" idx="1"/>
            </p:cNvCxnSpPr>
            <p:nvPr/>
          </p:nvCxnSpPr>
          <p:spPr>
            <a:xfrm>
              <a:off x="6181644" y="3954306"/>
              <a:ext cx="404070" cy="1352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Arrow Connector 351">
              <a:extLst>
                <a:ext uri="{FF2B5EF4-FFF2-40B4-BE49-F238E27FC236}">
                  <a16:creationId xmlns:a16="http://schemas.microsoft.com/office/drawing/2014/main" id="{27F30296-35EA-9C42-A8CE-27A60E64D2C5}"/>
                </a:ext>
              </a:extLst>
            </p:cNvPr>
            <p:cNvCxnSpPr>
              <a:cxnSpLocks/>
              <a:endCxn id="357" idx="1"/>
            </p:cNvCxnSpPr>
            <p:nvPr/>
          </p:nvCxnSpPr>
          <p:spPr>
            <a:xfrm>
              <a:off x="5850278" y="5223994"/>
              <a:ext cx="142892" cy="31122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29724958-5ABB-AB40-894C-44E8BFA408D8}"/>
                    </a:ext>
                  </a:extLst>
                </p:cNvPr>
                <p:cNvSpPr txBox="1"/>
                <p:nvPr/>
              </p:nvSpPr>
              <p:spPr>
                <a:xfrm>
                  <a:off x="6267153" y="3656802"/>
                  <a:ext cx="3301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latin typeface="Courier" pitchFamily="2" charset="0"/>
                  </a:endParaRPr>
                </a:p>
              </p:txBody>
            </p:sp>
          </mc:Choice>
          <mc:Fallback xmlns=""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29724958-5ABB-AB40-894C-44E8BFA40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153" y="3656802"/>
                  <a:ext cx="330155" cy="276999"/>
                </a:xfrm>
                <a:prstGeom prst="rect">
                  <a:avLst/>
                </a:prstGeom>
                <a:blipFill>
                  <a:blip r:embed="rId5"/>
                  <a:stretch>
                    <a:fillRect t="-454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CA84C6DA-2548-C244-96A6-C1999F091938}"/>
                    </a:ext>
                  </a:extLst>
                </p:cNvPr>
                <p:cNvSpPr txBox="1"/>
                <p:nvPr/>
              </p:nvSpPr>
              <p:spPr>
                <a:xfrm>
                  <a:off x="5432004" y="5379605"/>
                  <a:ext cx="5529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latin typeface="Courier" pitchFamily="2" charset="0"/>
                  </a:endParaRPr>
                </a:p>
              </p:txBody>
            </p:sp>
          </mc:Choice>
          <mc:Fallback xmlns=""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CA84C6DA-2548-C244-96A6-C1999F0919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004" y="5379605"/>
                  <a:ext cx="55297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273" t="-454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96829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B6AFA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b="1" dirty="0" smtClean="0">
            <a:latin typeface="Courier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1289</Words>
  <Application>Microsoft Macintosh PowerPoint</Application>
  <PresentationFormat>Widescreen</PresentationFormat>
  <Paragraphs>321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Consolas</vt:lpstr>
      <vt:lpstr>Courier</vt:lpstr>
      <vt:lpstr>System Font Regular</vt:lpstr>
      <vt:lpstr>Office Theme</vt:lpstr>
      <vt:lpstr>Fast and Guaranteed Safe Controller Synthesis for Nonlinear Vehicle Models</vt:lpstr>
      <vt:lpstr>Controller synthesis problem</vt:lpstr>
      <vt:lpstr>Controller synthesis problem</vt:lpstr>
      <vt:lpstr>PowerPoint Presentation</vt:lpstr>
      <vt:lpstr>Related solutions</vt:lpstr>
      <vt:lpstr>Key contribution</vt:lpstr>
      <vt:lpstr>Key contribution</vt:lpstr>
      <vt:lpstr>Key contribution</vt:lpstr>
      <vt:lpstr>Key contribution</vt:lpstr>
      <vt:lpstr>Piecewise linear reference trajectory</vt:lpstr>
      <vt:lpstr>Find waypoints defining reference path away from obstacles</vt:lpstr>
      <vt:lpstr>Find waypoints defining reference path away from obstacles</vt:lpstr>
      <vt:lpstr>Together: synthesize (p_o, ⋯,p_k ) through satisfiability over QF-LRA</vt:lpstr>
      <vt:lpstr>Key contribution</vt:lpstr>
      <vt:lpstr>Bounding tracking error for given tracking controller </vt:lpstr>
      <vt:lpstr>Bounding tracking error for given tracking controller </vt:lpstr>
      <vt:lpstr>Key contribution</vt:lpstr>
      <vt:lpstr>Putting it all together</vt:lpstr>
      <vt:lpstr>Implementation: FACTEST</vt:lpstr>
      <vt:lpstr>FACTEST effectively synthesizes controllers for various scenarios</vt:lpstr>
      <vt:lpstr>FACTEST effectively synthesizes controllers for various scenarios</vt:lpstr>
      <vt:lpstr>FACTEST vs. RRT</vt:lpstr>
      <vt:lpstr>FACTEST vs. RRT</vt:lpstr>
      <vt:lpstr>Summary and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and Guaranteed Safe Controller Synthesis for Nonlinear Vehicle Models</dc:title>
  <dc:creator>Miller, Kristina M</dc:creator>
  <cp:lastModifiedBy>Miller, Kristina M</cp:lastModifiedBy>
  <cp:revision>259</cp:revision>
  <dcterms:created xsi:type="dcterms:W3CDTF">2020-07-11T18:48:02Z</dcterms:created>
  <dcterms:modified xsi:type="dcterms:W3CDTF">2020-07-14T23:05:58Z</dcterms:modified>
</cp:coreProperties>
</file>